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7" r:id="rId2"/>
    <p:sldId id="258" r:id="rId3"/>
    <p:sldId id="275" r:id="rId4"/>
    <p:sldId id="308" r:id="rId5"/>
    <p:sldId id="259" r:id="rId6"/>
    <p:sldId id="286" r:id="rId7"/>
    <p:sldId id="261" r:id="rId8"/>
    <p:sldId id="306" r:id="rId9"/>
    <p:sldId id="307" r:id="rId10"/>
    <p:sldId id="304" r:id="rId11"/>
    <p:sldId id="305" r:id="rId12"/>
    <p:sldId id="309" r:id="rId13"/>
    <p:sldId id="310" r:id="rId14"/>
    <p:sldId id="311" r:id="rId15"/>
    <p:sldId id="312" r:id="rId16"/>
    <p:sldId id="262" r:id="rId17"/>
    <p:sldId id="290" r:id="rId18"/>
    <p:sldId id="296" r:id="rId19"/>
    <p:sldId id="303"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ay csk" initials="Ac" lastIdx="1" clrIdx="0">
    <p:extLst>
      <p:ext uri="{19B8F6BF-5375-455C-9EA6-DF929625EA0E}">
        <p15:presenceInfo xmlns:p15="http://schemas.microsoft.com/office/powerpoint/2012/main" userId="74f902d931801f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77" d="100"/>
          <a:sy n="77" d="100"/>
        </p:scale>
        <p:origin x="739"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ay csk" userId="74f902d931801fbd" providerId="LiveId" clId="{4DDBA010-3612-436F-94C1-958F3A6CE2F4}"/>
    <pc:docChg chg="delSld modSld">
      <pc:chgData name="Ajay csk" userId="74f902d931801fbd" providerId="LiveId" clId="{4DDBA010-3612-436F-94C1-958F3A6CE2F4}" dt="2023-04-20T17:45:31.227" v="2" actId="47"/>
      <pc:docMkLst>
        <pc:docMk/>
      </pc:docMkLst>
      <pc:sldChg chg="del">
        <pc:chgData name="Ajay csk" userId="74f902d931801fbd" providerId="LiveId" clId="{4DDBA010-3612-436F-94C1-958F3A6CE2F4}" dt="2023-04-20T17:45:28.976" v="1" actId="47"/>
        <pc:sldMkLst>
          <pc:docMk/>
          <pc:sldMk cId="1940199741" sldId="285"/>
        </pc:sldMkLst>
      </pc:sldChg>
      <pc:sldChg chg="del">
        <pc:chgData name="Ajay csk" userId="74f902d931801fbd" providerId="LiveId" clId="{4DDBA010-3612-436F-94C1-958F3A6CE2F4}" dt="2023-04-20T17:45:31.227" v="2" actId="47"/>
        <pc:sldMkLst>
          <pc:docMk/>
          <pc:sldMk cId="372165096" sldId="301"/>
        </pc:sldMkLst>
      </pc:sldChg>
      <pc:sldChg chg="modSp mod">
        <pc:chgData name="Ajay csk" userId="74f902d931801fbd" providerId="LiveId" clId="{4DDBA010-3612-436F-94C1-958F3A6CE2F4}" dt="2023-04-12T07:05:40.520" v="0" actId="1035"/>
        <pc:sldMkLst>
          <pc:docMk/>
          <pc:sldMk cId="393264496" sldId="305"/>
        </pc:sldMkLst>
        <pc:spChg chg="mod">
          <ac:chgData name="Ajay csk" userId="74f902d931801fbd" providerId="LiveId" clId="{4DDBA010-3612-436F-94C1-958F3A6CE2F4}" dt="2023-04-12T07:05:40.520" v="0" actId="1035"/>
          <ac:spMkLst>
            <pc:docMk/>
            <pc:sldMk cId="393264496" sldId="305"/>
            <ac:spMk id="8" creationId="{351062BB-AA2D-6797-1220-FE6E2FE2283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2271A9-2D06-4F50-9060-BE6364B07A63}" type="datetimeFigureOut">
              <a:rPr lang="en-IN" smtClean="0"/>
              <a:t>20-04-2023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98B49842-C8E0-49D3-9499-7518852150F0}"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1041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2271A9-2D06-4F50-9060-BE6364B07A63}"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B49842-C8E0-49D3-9499-7518852150F0}"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1279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2271A9-2D06-4F50-9060-BE6364B07A63}"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B49842-C8E0-49D3-9499-7518852150F0}"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95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2271A9-2D06-4F50-9060-BE6364B07A63}"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B49842-C8E0-49D3-9499-7518852150F0}"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9024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2271A9-2D06-4F50-9060-BE6364B07A63}"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B49842-C8E0-49D3-9499-7518852150F0}"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348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2271A9-2D06-4F50-9060-BE6364B07A63}"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B49842-C8E0-49D3-9499-7518852150F0}"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733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2271A9-2D06-4F50-9060-BE6364B07A63}" type="datetimeFigureOut">
              <a:rPr lang="en-IN" smtClean="0"/>
              <a:t>20-04-2023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B49842-C8E0-49D3-9499-7518852150F0}"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782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2271A9-2D06-4F50-9060-BE6364B07A63}" type="datetimeFigureOut">
              <a:rPr lang="en-IN" smtClean="0"/>
              <a:t>20-04-2023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B49842-C8E0-49D3-9499-7518852150F0}"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3409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2271A9-2D06-4F50-9060-BE6364B07A63}" type="datetimeFigureOut">
              <a:rPr lang="en-IN" smtClean="0"/>
              <a:t>20-04-2023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B49842-C8E0-49D3-9499-7518852150F0}" type="slidenum">
              <a:rPr lang="en-IN" smtClean="0"/>
              <a:t>‹#›</a:t>
            </a:fld>
            <a:endParaRPr lang="en-IN"/>
          </a:p>
        </p:txBody>
      </p:sp>
    </p:spTree>
    <p:extLst>
      <p:ext uri="{BB962C8B-B14F-4D97-AF65-F5344CB8AC3E}">
        <p14:creationId xmlns:p14="http://schemas.microsoft.com/office/powerpoint/2010/main" val="3626303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271A9-2D06-4F50-9060-BE6364B07A63}"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B49842-C8E0-49D3-9499-7518852150F0}"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714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42271A9-2D06-4F50-9060-BE6364B07A63}" type="datetimeFigureOut">
              <a:rPr lang="en-IN" smtClean="0"/>
              <a:t>20-04-2023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98B49842-C8E0-49D3-9499-7518852150F0}"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870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2000"/>
            <a:lum/>
          </a:blip>
          <a:srcRect/>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42271A9-2D06-4F50-9060-BE6364B07A63}" type="datetimeFigureOut">
              <a:rPr lang="en-IN" smtClean="0"/>
              <a:t>20-04-2023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8B49842-C8E0-49D3-9499-7518852150F0}"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585156"/>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B8CAABA-4A10-8279-716E-7A079026D97C}"/>
              </a:ext>
            </a:extLst>
          </p:cNvPr>
          <p:cNvSpPr txBox="1">
            <a:spLocks/>
          </p:cNvSpPr>
          <p:nvPr/>
        </p:nvSpPr>
        <p:spPr>
          <a:xfrm>
            <a:off x="974003" y="2491614"/>
            <a:ext cx="6596380" cy="269895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latin typeface="+mj-lt"/>
            </a:endParaRPr>
          </a:p>
          <a:p>
            <a:pPr marL="0" indent="0">
              <a:buFont typeface="Arial" panose="020B0604020202020204" pitchFamily="34" charset="0"/>
              <a:buNone/>
            </a:pPr>
            <a:r>
              <a:rPr lang="en-US" dirty="0">
                <a:latin typeface="+mj-lt"/>
              </a:rPr>
              <a:t>  </a:t>
            </a:r>
            <a:r>
              <a:rPr lang="en-US" b="1" dirty="0">
                <a:latin typeface="Calibri (Body)"/>
              </a:rPr>
              <a:t>Team Members</a:t>
            </a:r>
          </a:p>
          <a:p>
            <a:pPr lvl="1"/>
            <a:r>
              <a:rPr lang="en-US" sz="2000" dirty="0">
                <a:latin typeface="Calibri (Body)"/>
                <a:ea typeface="Nirmala UI Semilight" panose="020B0402040204020203" pitchFamily="34" charset="0"/>
                <a:cs typeface="Nirmala UI Semilight" panose="020B0402040204020203" pitchFamily="34" charset="0"/>
                <a:sym typeface="Nunito"/>
              </a:rPr>
              <a:t>1.VISHALI  R-1917303</a:t>
            </a:r>
          </a:p>
          <a:p>
            <a:pPr lvl="1"/>
            <a:r>
              <a:rPr lang="en-US" sz="2000" dirty="0">
                <a:latin typeface="Calibri (Body)"/>
                <a:ea typeface="Nirmala UI Semilight" panose="020B0402040204020203" pitchFamily="34" charset="0"/>
                <a:cs typeface="Nirmala UI Semilight" panose="020B0402040204020203" pitchFamily="34" charset="0"/>
                <a:sym typeface="Nunito"/>
              </a:rPr>
              <a:t>2.DEEPAN  P-1917L04</a:t>
            </a:r>
          </a:p>
          <a:p>
            <a:pPr lvl="1"/>
            <a:r>
              <a:rPr lang="en-US" sz="2000" dirty="0">
                <a:latin typeface="Calibri (Body)"/>
                <a:ea typeface="Nirmala UI Semilight" panose="020B0402040204020203" pitchFamily="34" charset="0"/>
                <a:cs typeface="Nirmala UI Semilight" panose="020B0402040204020203" pitchFamily="34" charset="0"/>
                <a:sym typeface="Nunito"/>
              </a:rPr>
              <a:t>3.VIJAY  P-1917152</a:t>
            </a:r>
          </a:p>
          <a:p>
            <a:pPr lvl="1"/>
            <a:r>
              <a:rPr lang="en-US" sz="2000" dirty="0">
                <a:latin typeface="Calibri (Body)"/>
                <a:ea typeface="Nirmala UI Semilight" panose="020B0402040204020203" pitchFamily="34" charset="0"/>
                <a:cs typeface="Nirmala UI Semilight" panose="020B0402040204020203" pitchFamily="34" charset="0"/>
                <a:sym typeface="Nunito"/>
              </a:rPr>
              <a:t>4.SENTHIL NAYAGAN  S-1917L13</a:t>
            </a:r>
            <a:endParaRPr lang="en-IN" sz="2000" dirty="0">
              <a:latin typeface="Calibri (Body)"/>
            </a:endParaRPr>
          </a:p>
        </p:txBody>
      </p:sp>
      <p:sp>
        <p:nvSpPr>
          <p:cNvPr id="8" name="TextBox 7">
            <a:extLst>
              <a:ext uri="{FF2B5EF4-FFF2-40B4-BE49-F238E27FC236}">
                <a16:creationId xmlns:a16="http://schemas.microsoft.com/office/drawing/2014/main" id="{B8C277E8-B033-7A80-BF9C-7E4D712DF870}"/>
              </a:ext>
            </a:extLst>
          </p:cNvPr>
          <p:cNvSpPr txBox="1"/>
          <p:nvPr/>
        </p:nvSpPr>
        <p:spPr>
          <a:xfrm>
            <a:off x="7570383" y="3429000"/>
            <a:ext cx="6096000" cy="1200329"/>
          </a:xfrm>
          <a:prstGeom prst="rect">
            <a:avLst/>
          </a:prstGeom>
          <a:noFill/>
        </p:spPr>
        <p:txBody>
          <a:bodyPr wrap="square">
            <a:spAutoFit/>
          </a:bodyPr>
          <a:lstStyle/>
          <a:p>
            <a:pPr marL="0" lvl="0" indent="0" algn="l" rtl="0">
              <a:spcBef>
                <a:spcPts val="0"/>
              </a:spcBef>
              <a:spcAft>
                <a:spcPts val="0"/>
              </a:spcAft>
              <a:buNone/>
            </a:pPr>
            <a:endParaRPr lang="en-IN" sz="2400" b="1" dirty="0"/>
          </a:p>
          <a:p>
            <a:pPr marL="0" lvl="0" indent="0" algn="l" rtl="0">
              <a:spcBef>
                <a:spcPts val="0"/>
              </a:spcBef>
              <a:spcAft>
                <a:spcPts val="0"/>
              </a:spcAft>
              <a:buNone/>
            </a:pPr>
            <a:r>
              <a:rPr lang="en-IN" sz="2400" dirty="0">
                <a:latin typeface="Calibri (Body)"/>
              </a:rPr>
              <a:t>           PROJECT  GUIDE</a:t>
            </a:r>
          </a:p>
          <a:p>
            <a:pPr marL="0" lvl="0" indent="0" algn="l" rtl="0">
              <a:spcBef>
                <a:spcPts val="0"/>
              </a:spcBef>
              <a:spcAft>
                <a:spcPts val="0"/>
              </a:spcAft>
              <a:buNone/>
            </a:pPr>
            <a:r>
              <a:rPr lang="en-IN" sz="2400" b="1" dirty="0">
                <a:latin typeface="Calibri (Body)"/>
              </a:rPr>
              <a:t>             </a:t>
            </a:r>
            <a:r>
              <a:rPr lang="en-IN" sz="2400" b="1" dirty="0" err="1">
                <a:latin typeface="Calibri (Body)"/>
              </a:rPr>
              <a:t>Dr.K.KUMAR</a:t>
            </a:r>
            <a:endParaRPr lang="en-IN" sz="2400" b="1" dirty="0">
              <a:latin typeface="Calibri (Body)"/>
            </a:endParaRPr>
          </a:p>
        </p:txBody>
      </p:sp>
      <p:sp>
        <p:nvSpPr>
          <p:cNvPr id="9" name="Rectangle 8">
            <a:extLst>
              <a:ext uri="{FF2B5EF4-FFF2-40B4-BE49-F238E27FC236}">
                <a16:creationId xmlns:a16="http://schemas.microsoft.com/office/drawing/2014/main" id="{4931C86A-8B82-A105-4BFF-B43788B79DDF}"/>
              </a:ext>
            </a:extLst>
          </p:cNvPr>
          <p:cNvSpPr/>
          <p:nvPr/>
        </p:nvSpPr>
        <p:spPr>
          <a:xfrm>
            <a:off x="546100" y="723748"/>
            <a:ext cx="11645900" cy="830997"/>
          </a:xfrm>
          <a:prstGeom prst="rect">
            <a:avLst/>
          </a:prstGeom>
          <a:noFill/>
        </p:spPr>
        <p:txBody>
          <a:bodyPr wrap="square" lIns="91440" tIns="45720" rIns="91440" bIns="45720">
            <a:spAutoFit/>
          </a:bodyPr>
          <a:lstStyle/>
          <a:p>
            <a:pPr algn="ctr"/>
            <a:r>
              <a:rPr lang="en-US" sz="4800" dirty="0">
                <a:ln w="0"/>
                <a:effectLst>
                  <a:outerShdw blurRad="38100" dist="19050" dir="2700000" algn="tl" rotWithShape="0">
                    <a:schemeClr val="dk1">
                      <a:alpha val="40000"/>
                    </a:schemeClr>
                  </a:outerShdw>
                </a:effectLst>
                <a:cs typeface="Arial"/>
              </a:rPr>
              <a:t>ROAD VEHICLE ANALYSIS</a:t>
            </a:r>
            <a:endParaRPr lang="en-IN"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79545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D0DC-8A9C-97E1-3106-5DD6D131D478}"/>
              </a:ext>
            </a:extLst>
          </p:cNvPr>
          <p:cNvSpPr txBox="1">
            <a:spLocks/>
          </p:cNvSpPr>
          <p:nvPr/>
        </p:nvSpPr>
        <p:spPr>
          <a:xfrm>
            <a:off x="676175" y="129316"/>
            <a:ext cx="10515600" cy="747666"/>
          </a:xfrm>
          <a:prstGeom prst="rect">
            <a:avLst/>
          </a:prstGeom>
        </p:spPr>
        <p:txBody>
          <a:bodyP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b="1" dirty="0"/>
              <a:t>      </a:t>
            </a:r>
            <a:r>
              <a:rPr lang="en-US" sz="2800" b="1" dirty="0">
                <a:latin typeface="Metrophobic"/>
              </a:rPr>
              <a:t>Color  Recognition</a:t>
            </a:r>
            <a:endParaRPr lang="en-IN" sz="2800" b="1" dirty="0">
              <a:latin typeface="Metrophobic"/>
            </a:endParaRPr>
          </a:p>
        </p:txBody>
      </p:sp>
      <p:sp>
        <p:nvSpPr>
          <p:cNvPr id="3" name="Content Placeholder 2">
            <a:extLst>
              <a:ext uri="{FF2B5EF4-FFF2-40B4-BE49-F238E27FC236}">
                <a16:creationId xmlns:a16="http://schemas.microsoft.com/office/drawing/2014/main" id="{7A8B615C-25BE-93D4-AB8A-46A4B90AD1CF}"/>
              </a:ext>
            </a:extLst>
          </p:cNvPr>
          <p:cNvSpPr txBox="1">
            <a:spLocks/>
          </p:cNvSpPr>
          <p:nvPr/>
        </p:nvSpPr>
        <p:spPr>
          <a:xfrm>
            <a:off x="799298" y="1118144"/>
            <a:ext cx="10593404" cy="158704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latin typeface="Calibri (Body)"/>
              </a:rPr>
              <a:t>Colors are classified by using KNN algorithm. This classifier is trained by image R, G, B Color Histogram values.</a:t>
            </a:r>
            <a:endParaRPr lang="en-IN" dirty="0">
              <a:latin typeface="Calibri (Body)"/>
            </a:endParaRPr>
          </a:p>
        </p:txBody>
      </p:sp>
      <p:sp>
        <p:nvSpPr>
          <p:cNvPr id="9" name="Rectangle: Rounded Corners 8">
            <a:extLst>
              <a:ext uri="{FF2B5EF4-FFF2-40B4-BE49-F238E27FC236}">
                <a16:creationId xmlns:a16="http://schemas.microsoft.com/office/drawing/2014/main" id="{0B629C79-EEA0-3A1C-8026-BDE40E2CA68B}"/>
              </a:ext>
            </a:extLst>
          </p:cNvPr>
          <p:cNvSpPr/>
          <p:nvPr/>
        </p:nvSpPr>
        <p:spPr>
          <a:xfrm>
            <a:off x="2630178" y="3951262"/>
            <a:ext cx="1868557" cy="7851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F5D79256-2ADC-EA49-7F26-E17B9080E603}"/>
              </a:ext>
            </a:extLst>
          </p:cNvPr>
          <p:cNvSpPr/>
          <p:nvPr/>
        </p:nvSpPr>
        <p:spPr>
          <a:xfrm>
            <a:off x="5543953" y="3917488"/>
            <a:ext cx="1835426" cy="8497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59E0723-82EB-9AC1-B444-D55D6507F520}"/>
              </a:ext>
            </a:extLst>
          </p:cNvPr>
          <p:cNvSpPr/>
          <p:nvPr/>
        </p:nvSpPr>
        <p:spPr>
          <a:xfrm>
            <a:off x="5694484" y="1855396"/>
            <a:ext cx="1534364" cy="8497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5C52DA5C-2D14-A5A9-FD51-ED77B18F4CA8}"/>
              </a:ext>
            </a:extLst>
          </p:cNvPr>
          <p:cNvSpPr/>
          <p:nvPr/>
        </p:nvSpPr>
        <p:spPr>
          <a:xfrm>
            <a:off x="8116720" y="3890386"/>
            <a:ext cx="1732958" cy="90423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23B624EE-5A7C-028E-D347-DFF65745F813}"/>
              </a:ext>
            </a:extLst>
          </p:cNvPr>
          <p:cNvCxnSpPr>
            <a:cxnSpLocks/>
            <a:stCxn id="5" idx="3"/>
            <a:endCxn id="9" idx="1"/>
          </p:cNvCxnSpPr>
          <p:nvPr/>
        </p:nvCxnSpPr>
        <p:spPr>
          <a:xfrm>
            <a:off x="2261507" y="4342386"/>
            <a:ext cx="368671" cy="1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E16D00-C519-33ED-14A9-8B9FFFC6D16B}"/>
              </a:ext>
            </a:extLst>
          </p:cNvPr>
          <p:cNvCxnSpPr>
            <a:stCxn id="9" idx="3"/>
            <a:endCxn id="11" idx="1"/>
          </p:cNvCxnSpPr>
          <p:nvPr/>
        </p:nvCxnSpPr>
        <p:spPr>
          <a:xfrm flipV="1">
            <a:off x="4498735" y="4342386"/>
            <a:ext cx="1045218" cy="1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3824615-86CD-6D35-6F76-2A814386E757}"/>
              </a:ext>
            </a:extLst>
          </p:cNvPr>
          <p:cNvCxnSpPr>
            <a:cxnSpLocks/>
            <a:stCxn id="12" idx="4"/>
            <a:endCxn id="11" idx="0"/>
          </p:cNvCxnSpPr>
          <p:nvPr/>
        </p:nvCxnSpPr>
        <p:spPr>
          <a:xfrm>
            <a:off x="6461666" y="2705192"/>
            <a:ext cx="0" cy="1212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9EF81E9-CEB8-BAA4-B4BF-E960EB4D51A9}"/>
              </a:ext>
            </a:extLst>
          </p:cNvPr>
          <p:cNvCxnSpPr>
            <a:stCxn id="11" idx="3"/>
            <a:endCxn id="13" idx="1"/>
          </p:cNvCxnSpPr>
          <p:nvPr/>
        </p:nvCxnSpPr>
        <p:spPr>
          <a:xfrm>
            <a:off x="7379379" y="4342386"/>
            <a:ext cx="737341"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E40F61D-AF47-EBD1-104C-E28AB6F05CB4}"/>
              </a:ext>
            </a:extLst>
          </p:cNvPr>
          <p:cNvCxnSpPr>
            <a:cxnSpLocks/>
            <a:stCxn id="13" idx="3"/>
          </p:cNvCxnSpPr>
          <p:nvPr/>
        </p:nvCxnSpPr>
        <p:spPr>
          <a:xfrm>
            <a:off x="9849678" y="4342502"/>
            <a:ext cx="420389" cy="9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EAA4A1-2E7B-1747-58E0-E873332B961F}"/>
              </a:ext>
            </a:extLst>
          </p:cNvPr>
          <p:cNvSpPr txBox="1"/>
          <p:nvPr/>
        </p:nvSpPr>
        <p:spPr>
          <a:xfrm>
            <a:off x="2657913" y="4145740"/>
            <a:ext cx="2345635" cy="369332"/>
          </a:xfrm>
          <a:prstGeom prst="rect">
            <a:avLst/>
          </a:prstGeom>
          <a:noFill/>
        </p:spPr>
        <p:txBody>
          <a:bodyPr wrap="square" rtlCol="0">
            <a:spAutoFit/>
          </a:bodyPr>
          <a:lstStyle/>
          <a:p>
            <a:r>
              <a:rPr lang="en-IN" dirty="0"/>
              <a:t>Feature Extraction</a:t>
            </a:r>
          </a:p>
        </p:txBody>
      </p:sp>
      <p:sp>
        <p:nvSpPr>
          <p:cNvPr id="38" name="TextBox 37">
            <a:extLst>
              <a:ext uri="{FF2B5EF4-FFF2-40B4-BE49-F238E27FC236}">
                <a16:creationId xmlns:a16="http://schemas.microsoft.com/office/drawing/2014/main" id="{28055461-B632-7CEF-75D5-EA8E60C2750E}"/>
              </a:ext>
            </a:extLst>
          </p:cNvPr>
          <p:cNvSpPr txBox="1"/>
          <p:nvPr/>
        </p:nvSpPr>
        <p:spPr>
          <a:xfrm>
            <a:off x="4601541" y="4016735"/>
            <a:ext cx="888320" cy="646331"/>
          </a:xfrm>
          <a:prstGeom prst="rect">
            <a:avLst/>
          </a:prstGeom>
          <a:noFill/>
        </p:spPr>
        <p:txBody>
          <a:bodyPr wrap="none" rtlCol="0">
            <a:spAutoFit/>
          </a:bodyPr>
          <a:lstStyle/>
          <a:p>
            <a:r>
              <a:rPr lang="en-IN" dirty="0">
                <a:solidFill>
                  <a:srgbClr val="FF0000"/>
                </a:solidFill>
              </a:rPr>
              <a:t>Feature</a:t>
            </a:r>
          </a:p>
          <a:p>
            <a:r>
              <a:rPr lang="en-IN" dirty="0">
                <a:solidFill>
                  <a:srgbClr val="FF0000"/>
                </a:solidFill>
              </a:rPr>
              <a:t>vector</a:t>
            </a:r>
          </a:p>
        </p:txBody>
      </p:sp>
      <p:sp>
        <p:nvSpPr>
          <p:cNvPr id="44" name="TextBox 43">
            <a:extLst>
              <a:ext uri="{FF2B5EF4-FFF2-40B4-BE49-F238E27FC236}">
                <a16:creationId xmlns:a16="http://schemas.microsoft.com/office/drawing/2014/main" id="{008F92E8-832C-5483-86F0-EC5EF8E8381F}"/>
              </a:ext>
            </a:extLst>
          </p:cNvPr>
          <p:cNvSpPr txBox="1"/>
          <p:nvPr/>
        </p:nvSpPr>
        <p:spPr>
          <a:xfrm>
            <a:off x="5634804" y="4145740"/>
            <a:ext cx="2203404" cy="369332"/>
          </a:xfrm>
          <a:prstGeom prst="rect">
            <a:avLst/>
          </a:prstGeom>
          <a:noFill/>
        </p:spPr>
        <p:txBody>
          <a:bodyPr wrap="square" rtlCol="0">
            <a:spAutoFit/>
          </a:bodyPr>
          <a:lstStyle/>
          <a:p>
            <a:r>
              <a:rPr lang="en-IN" dirty="0"/>
              <a:t>   KNN model</a:t>
            </a:r>
          </a:p>
        </p:txBody>
      </p:sp>
      <p:sp>
        <p:nvSpPr>
          <p:cNvPr id="46" name="TextBox 45">
            <a:extLst>
              <a:ext uri="{FF2B5EF4-FFF2-40B4-BE49-F238E27FC236}">
                <a16:creationId xmlns:a16="http://schemas.microsoft.com/office/drawing/2014/main" id="{736A039A-920D-A1DB-3FC6-FB79D8A9F360}"/>
              </a:ext>
            </a:extLst>
          </p:cNvPr>
          <p:cNvSpPr txBox="1"/>
          <p:nvPr/>
        </p:nvSpPr>
        <p:spPr>
          <a:xfrm>
            <a:off x="5731140" y="1932987"/>
            <a:ext cx="2306561" cy="646331"/>
          </a:xfrm>
          <a:prstGeom prst="rect">
            <a:avLst/>
          </a:prstGeom>
          <a:noFill/>
        </p:spPr>
        <p:txBody>
          <a:bodyPr wrap="square" rtlCol="0">
            <a:spAutoFit/>
          </a:bodyPr>
          <a:lstStyle/>
          <a:p>
            <a:r>
              <a:rPr lang="en-IN" dirty="0"/>
              <a:t>   Detected </a:t>
            </a:r>
          </a:p>
          <a:p>
            <a:r>
              <a:rPr lang="en-IN" dirty="0"/>
              <a:t>vehicle image</a:t>
            </a:r>
          </a:p>
        </p:txBody>
      </p:sp>
      <p:sp>
        <p:nvSpPr>
          <p:cNvPr id="52" name="TextBox 51">
            <a:extLst>
              <a:ext uri="{FF2B5EF4-FFF2-40B4-BE49-F238E27FC236}">
                <a16:creationId xmlns:a16="http://schemas.microsoft.com/office/drawing/2014/main" id="{39C9C3F6-24F1-D04D-4FAF-C24EF5669F71}"/>
              </a:ext>
            </a:extLst>
          </p:cNvPr>
          <p:cNvSpPr txBox="1"/>
          <p:nvPr/>
        </p:nvSpPr>
        <p:spPr>
          <a:xfrm>
            <a:off x="8116720" y="4016735"/>
            <a:ext cx="1970473" cy="646331"/>
          </a:xfrm>
          <a:prstGeom prst="rect">
            <a:avLst/>
          </a:prstGeom>
          <a:noFill/>
        </p:spPr>
        <p:txBody>
          <a:bodyPr wrap="square" rtlCol="0">
            <a:spAutoFit/>
          </a:bodyPr>
          <a:lstStyle/>
          <a:p>
            <a:r>
              <a:rPr lang="en-US" dirty="0">
                <a:latin typeface="Calibri (Body)"/>
              </a:rPr>
              <a:t>F</a:t>
            </a:r>
            <a:r>
              <a:rPr lang="en-US" b="0" i="0" dirty="0">
                <a:effectLst/>
                <a:latin typeface="Calibri (Body)"/>
              </a:rPr>
              <a:t>inding K-nearest training samples</a:t>
            </a:r>
            <a:endParaRPr lang="en-IN" dirty="0">
              <a:latin typeface="Calibri (Body)"/>
            </a:endParaRPr>
          </a:p>
        </p:txBody>
      </p:sp>
      <p:pic>
        <p:nvPicPr>
          <p:cNvPr id="63" name="Picture 62">
            <a:extLst>
              <a:ext uri="{FF2B5EF4-FFF2-40B4-BE49-F238E27FC236}">
                <a16:creationId xmlns:a16="http://schemas.microsoft.com/office/drawing/2014/main" id="{F1E3CCB8-8EF4-5907-E33E-40B93EDA2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2851" y="3842016"/>
            <a:ext cx="1866940" cy="936145"/>
          </a:xfrm>
          <a:prstGeom prst="rect">
            <a:avLst/>
          </a:prstGeom>
        </p:spPr>
      </p:pic>
      <p:sp>
        <p:nvSpPr>
          <p:cNvPr id="5" name="Rectangle 4">
            <a:extLst>
              <a:ext uri="{FF2B5EF4-FFF2-40B4-BE49-F238E27FC236}">
                <a16:creationId xmlns:a16="http://schemas.microsoft.com/office/drawing/2014/main" id="{38BCF6DD-17F7-37C3-E421-402CC580369A}"/>
              </a:ext>
            </a:extLst>
          </p:cNvPr>
          <p:cNvSpPr/>
          <p:nvPr/>
        </p:nvSpPr>
        <p:spPr>
          <a:xfrm>
            <a:off x="109532" y="3996589"/>
            <a:ext cx="2151975" cy="6915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71B8281-8384-E11D-907F-F1C5427A8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38" y="4074247"/>
            <a:ext cx="741276" cy="555956"/>
          </a:xfrm>
          <a:prstGeom prst="rect">
            <a:avLst/>
          </a:prstGeom>
        </p:spPr>
      </p:pic>
      <p:pic>
        <p:nvPicPr>
          <p:cNvPr id="7" name="Picture 6">
            <a:extLst>
              <a:ext uri="{FF2B5EF4-FFF2-40B4-BE49-F238E27FC236}">
                <a16:creationId xmlns:a16="http://schemas.microsoft.com/office/drawing/2014/main" id="{06BAAFA2-632D-3BA8-DD19-469E57DE3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030" y="4074247"/>
            <a:ext cx="741276" cy="555956"/>
          </a:xfrm>
          <a:prstGeom prst="rect">
            <a:avLst/>
          </a:prstGeom>
        </p:spPr>
      </p:pic>
      <p:sp>
        <p:nvSpPr>
          <p:cNvPr id="19" name="TextBox 18">
            <a:extLst>
              <a:ext uri="{FF2B5EF4-FFF2-40B4-BE49-F238E27FC236}">
                <a16:creationId xmlns:a16="http://schemas.microsoft.com/office/drawing/2014/main" id="{F25BEBEC-DCF5-1F8B-216D-03EA6189E736}"/>
              </a:ext>
            </a:extLst>
          </p:cNvPr>
          <p:cNvSpPr txBox="1"/>
          <p:nvPr/>
        </p:nvSpPr>
        <p:spPr>
          <a:xfrm>
            <a:off x="109532" y="4757042"/>
            <a:ext cx="1947333" cy="646331"/>
          </a:xfrm>
          <a:prstGeom prst="rect">
            <a:avLst/>
          </a:prstGeom>
          <a:noFill/>
        </p:spPr>
        <p:txBody>
          <a:bodyPr wrap="square">
            <a:spAutoFit/>
          </a:bodyPr>
          <a:lstStyle/>
          <a:p>
            <a:pPr algn="ctr"/>
            <a:r>
              <a:rPr lang="en-IN" b="0" i="0" dirty="0">
                <a:solidFill>
                  <a:srgbClr val="FF0000"/>
                </a:solidFill>
                <a:effectLst/>
                <a:latin typeface="Calibri (Body)"/>
              </a:rPr>
              <a:t> </a:t>
            </a:r>
            <a:r>
              <a:rPr lang="en-IN" dirty="0" err="1">
                <a:solidFill>
                  <a:srgbClr val="FF0000"/>
                </a:solidFill>
                <a:latin typeface="Calibri (Body)"/>
              </a:rPr>
              <a:t>L</a:t>
            </a:r>
            <a:r>
              <a:rPr lang="en-IN" b="0" i="0" dirty="0" err="1">
                <a:solidFill>
                  <a:srgbClr val="FF0000"/>
                </a:solidFill>
                <a:effectLst/>
                <a:latin typeface="Calibri (Body)"/>
              </a:rPr>
              <a:t>abeled</a:t>
            </a:r>
            <a:r>
              <a:rPr lang="en-IN" b="0" i="0" dirty="0">
                <a:solidFill>
                  <a:srgbClr val="FF0000"/>
                </a:solidFill>
                <a:effectLst/>
                <a:latin typeface="Calibri (Body)"/>
              </a:rPr>
              <a:t> Training images</a:t>
            </a:r>
            <a:endParaRPr lang="en-IN" dirty="0">
              <a:solidFill>
                <a:srgbClr val="FF0000"/>
              </a:solidFill>
            </a:endParaRPr>
          </a:p>
        </p:txBody>
      </p:sp>
      <p:sp>
        <p:nvSpPr>
          <p:cNvPr id="24" name="TextBox 23">
            <a:extLst>
              <a:ext uri="{FF2B5EF4-FFF2-40B4-BE49-F238E27FC236}">
                <a16:creationId xmlns:a16="http://schemas.microsoft.com/office/drawing/2014/main" id="{2B8EB903-2445-E86F-EAA4-595491A6D26B}"/>
              </a:ext>
            </a:extLst>
          </p:cNvPr>
          <p:cNvSpPr txBox="1"/>
          <p:nvPr/>
        </p:nvSpPr>
        <p:spPr>
          <a:xfrm>
            <a:off x="10323443" y="4843675"/>
            <a:ext cx="1868557" cy="646331"/>
          </a:xfrm>
          <a:prstGeom prst="rect">
            <a:avLst/>
          </a:prstGeom>
          <a:noFill/>
        </p:spPr>
        <p:txBody>
          <a:bodyPr wrap="square">
            <a:spAutoFit/>
          </a:bodyPr>
          <a:lstStyle/>
          <a:p>
            <a:pPr algn="ctr"/>
            <a:r>
              <a:rPr lang="en-IN" dirty="0">
                <a:solidFill>
                  <a:srgbClr val="FF0000"/>
                </a:solidFill>
              </a:rPr>
              <a:t>Predict </a:t>
            </a:r>
            <a:r>
              <a:rPr lang="en-IN" dirty="0" err="1">
                <a:solidFill>
                  <a:srgbClr val="FF0000"/>
                </a:solidFill>
              </a:rPr>
              <a:t>color</a:t>
            </a:r>
            <a:r>
              <a:rPr lang="en-IN" dirty="0">
                <a:solidFill>
                  <a:srgbClr val="FF0000"/>
                </a:solidFill>
              </a:rPr>
              <a:t> of </a:t>
            </a:r>
          </a:p>
          <a:p>
            <a:pPr algn="ctr"/>
            <a:r>
              <a:rPr lang="en-IN" dirty="0">
                <a:solidFill>
                  <a:srgbClr val="FF0000"/>
                </a:solidFill>
              </a:rPr>
              <a:t>   the vehicle</a:t>
            </a:r>
          </a:p>
        </p:txBody>
      </p:sp>
    </p:spTree>
    <p:extLst>
      <p:ext uri="{BB962C8B-B14F-4D97-AF65-F5344CB8AC3E}">
        <p14:creationId xmlns:p14="http://schemas.microsoft.com/office/powerpoint/2010/main" val="375531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1DDABA-013D-E540-9782-54372B2A2F0D}"/>
              </a:ext>
            </a:extLst>
          </p:cNvPr>
          <p:cNvSpPr txBox="1">
            <a:spLocks/>
          </p:cNvSpPr>
          <p:nvPr/>
        </p:nvSpPr>
        <p:spPr>
          <a:xfrm>
            <a:off x="1408036" y="572291"/>
            <a:ext cx="9603275" cy="1049235"/>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IN" dirty="0"/>
              <a:t>                       </a:t>
            </a:r>
            <a:r>
              <a:rPr lang="en-IN" sz="2800" b="1" dirty="0">
                <a:latin typeface="Metrophobic"/>
              </a:rPr>
              <a:t>SPEED ESTIMATION</a:t>
            </a:r>
          </a:p>
        </p:txBody>
      </p:sp>
      <p:sp>
        <p:nvSpPr>
          <p:cNvPr id="6" name="Content Placeholder 2">
            <a:extLst>
              <a:ext uri="{FF2B5EF4-FFF2-40B4-BE49-F238E27FC236}">
                <a16:creationId xmlns:a16="http://schemas.microsoft.com/office/drawing/2014/main" id="{3610FDDF-808A-25A2-8705-6CC6E61C2CA4}"/>
              </a:ext>
            </a:extLst>
          </p:cNvPr>
          <p:cNvSpPr txBox="1">
            <a:spLocks/>
          </p:cNvSpPr>
          <p:nvPr/>
        </p:nvSpPr>
        <p:spPr>
          <a:xfrm>
            <a:off x="901337" y="1684626"/>
            <a:ext cx="10058400" cy="402336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57200" indent="-457200"/>
            <a:r>
              <a:rPr lang="en-US" dirty="0">
                <a:latin typeface="Calibri" panose="020F0502020204030204" pitchFamily="34" charset="0"/>
                <a:cs typeface="Calibri" panose="020F0502020204030204" pitchFamily="34" charset="0"/>
              </a:rPr>
              <a:t>Total time taken for a vehicle to pass the screen can be found from dividing image width by frame rate.</a:t>
            </a:r>
          </a:p>
          <a:p>
            <a:pPr marL="0" indent="0">
              <a:buFont typeface="Arial" panose="020B0604020202020204" pitchFamily="34" charset="0"/>
              <a:buNone/>
            </a:pPr>
            <a:endParaRPr lang="en-US" dirty="0">
              <a:latin typeface="Calibri" panose="020F0502020204030204" pitchFamily="34" charset="0"/>
              <a:cs typeface="Calibri" panose="020F0502020204030204" pitchFamily="34" charset="0"/>
            </a:endParaRPr>
          </a:p>
          <a:p>
            <a:pPr marL="457200" indent="-457200"/>
            <a:endParaRPr lang="en-US" dirty="0">
              <a:latin typeface="Calibri" panose="020F0502020204030204" pitchFamily="34" charset="0"/>
              <a:cs typeface="Calibri" panose="020F0502020204030204" pitchFamily="34" charset="0"/>
            </a:endParaRPr>
          </a:p>
          <a:p>
            <a:pPr marL="457200" indent="-457200"/>
            <a:r>
              <a:rPr lang="en-US" dirty="0">
                <a:latin typeface="Calibri" panose="020F0502020204030204" pitchFamily="34" charset="0"/>
                <a:cs typeface="Calibri" panose="020F0502020204030204" pitchFamily="34" charset="0"/>
              </a:rPr>
              <a:t>Speed of the vehicle is then found from dividing the multiplication of real world distance and pixel distance by total time. </a:t>
            </a:r>
          </a:p>
          <a:p>
            <a:endParaRPr lang="en-IN" dirty="0">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BAAA9D2F-C4BB-C0E0-6CE2-BB168A7887E9}"/>
              </a:ext>
            </a:extLst>
          </p:cNvPr>
          <p:cNvSpPr/>
          <p:nvPr/>
        </p:nvSpPr>
        <p:spPr>
          <a:xfrm>
            <a:off x="3597123" y="2743701"/>
            <a:ext cx="4055533" cy="61393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cs typeface="Calibri" panose="020F0502020204030204" pitchFamily="34" charset="0"/>
              </a:rPr>
              <a:t>Total time = Image width / Frame rate </a:t>
            </a:r>
          </a:p>
        </p:txBody>
      </p:sp>
      <p:sp>
        <p:nvSpPr>
          <p:cNvPr id="8" name="Rectangle: Rounded Corners 7">
            <a:extLst>
              <a:ext uri="{FF2B5EF4-FFF2-40B4-BE49-F238E27FC236}">
                <a16:creationId xmlns:a16="http://schemas.microsoft.com/office/drawing/2014/main" id="{351062BB-AA2D-6797-1220-FE6E2FE22834}"/>
              </a:ext>
            </a:extLst>
          </p:cNvPr>
          <p:cNvSpPr/>
          <p:nvPr/>
        </p:nvSpPr>
        <p:spPr>
          <a:xfrm>
            <a:off x="2794905" y="4812911"/>
            <a:ext cx="5659967" cy="5210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US" dirty="0">
                <a:latin typeface="Calibri" panose="020F0502020204030204" pitchFamily="34" charset="0"/>
                <a:cs typeface="Calibri" panose="020F0502020204030204" pitchFamily="34" charset="0"/>
              </a:rPr>
              <a:t>Speed = </a:t>
            </a:r>
            <a:r>
              <a:rPr lang="en-US" b="1" dirty="0">
                <a:latin typeface="Calibri" panose="020F0502020204030204" pitchFamily="34" charset="0"/>
                <a:cs typeface="Calibri" panose="020F0502020204030204" pitchFamily="34" charset="0"/>
              </a:rPr>
              <a:t>(Pixel distance * real world distance)/ Total time. </a:t>
            </a:r>
          </a:p>
        </p:txBody>
      </p:sp>
    </p:spTree>
    <p:extLst>
      <p:ext uri="{BB962C8B-B14F-4D97-AF65-F5344CB8AC3E}">
        <p14:creationId xmlns:p14="http://schemas.microsoft.com/office/powerpoint/2010/main" val="393264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1DDABA-013D-E540-9782-54372B2A2F0D}"/>
              </a:ext>
            </a:extLst>
          </p:cNvPr>
          <p:cNvSpPr txBox="1">
            <a:spLocks/>
          </p:cNvSpPr>
          <p:nvPr/>
        </p:nvSpPr>
        <p:spPr>
          <a:xfrm>
            <a:off x="1408036" y="319731"/>
            <a:ext cx="9603275" cy="1049235"/>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IN" sz="2800" b="1" dirty="0">
                <a:latin typeface="Metrophobic"/>
              </a:rPr>
              <a:t>IMPLEMENTATION – </a:t>
            </a:r>
            <a:r>
              <a:rPr lang="en-IN" sz="2800" b="1" dirty="0">
                <a:solidFill>
                  <a:schemeClr val="accent1"/>
                </a:solidFill>
                <a:latin typeface="Metrophobic"/>
              </a:rPr>
              <a:t>vehicle detection</a:t>
            </a:r>
          </a:p>
        </p:txBody>
      </p:sp>
      <p:sp>
        <p:nvSpPr>
          <p:cNvPr id="6" name="Content Placeholder 2">
            <a:extLst>
              <a:ext uri="{FF2B5EF4-FFF2-40B4-BE49-F238E27FC236}">
                <a16:creationId xmlns:a16="http://schemas.microsoft.com/office/drawing/2014/main" id="{3610FDDF-808A-25A2-8705-6CC6E61C2CA4}"/>
              </a:ext>
            </a:extLst>
          </p:cNvPr>
          <p:cNvSpPr txBox="1">
            <a:spLocks/>
          </p:cNvSpPr>
          <p:nvPr/>
        </p:nvSpPr>
        <p:spPr>
          <a:xfrm>
            <a:off x="901337" y="1684626"/>
            <a:ext cx="10058400" cy="402336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0D94E1D-3E48-DF29-EA44-267982ED0075}"/>
              </a:ext>
            </a:extLst>
          </p:cNvPr>
          <p:cNvPicPr>
            <a:picLocks noChangeAspect="1"/>
          </p:cNvPicPr>
          <p:nvPr/>
        </p:nvPicPr>
        <p:blipFill rotWithShape="1">
          <a:blip r:embed="rId2">
            <a:extLst>
              <a:ext uri="{28A0092B-C50C-407E-A947-70E740481C1C}">
                <a14:useLocalDpi xmlns:a14="http://schemas.microsoft.com/office/drawing/2010/main" val="0"/>
              </a:ext>
            </a:extLst>
          </a:blip>
          <a:srcRect l="34269" t="8010" r="35483" b="56051"/>
          <a:stretch/>
        </p:blipFill>
        <p:spPr>
          <a:xfrm>
            <a:off x="1709531" y="1043367"/>
            <a:ext cx="9250206" cy="4771024"/>
          </a:xfrm>
          <a:prstGeom prst="rect">
            <a:avLst/>
          </a:prstGeom>
        </p:spPr>
      </p:pic>
    </p:spTree>
    <p:extLst>
      <p:ext uri="{BB962C8B-B14F-4D97-AF65-F5344CB8AC3E}">
        <p14:creationId xmlns:p14="http://schemas.microsoft.com/office/powerpoint/2010/main" val="1916861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1DDABA-013D-E540-9782-54372B2A2F0D}"/>
              </a:ext>
            </a:extLst>
          </p:cNvPr>
          <p:cNvSpPr txBox="1">
            <a:spLocks/>
          </p:cNvSpPr>
          <p:nvPr/>
        </p:nvSpPr>
        <p:spPr>
          <a:xfrm>
            <a:off x="1570383" y="319732"/>
            <a:ext cx="9551701" cy="952478"/>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IN" sz="2800" b="1" dirty="0">
                <a:latin typeface="Metrophobic"/>
              </a:rPr>
              <a:t>IMPLEMENTATION – </a:t>
            </a:r>
            <a:r>
              <a:rPr lang="en-IN" sz="2800" b="1" dirty="0">
                <a:solidFill>
                  <a:schemeClr val="accent1"/>
                </a:solidFill>
                <a:latin typeface="Metrophobic"/>
              </a:rPr>
              <a:t>vehicle colour detection</a:t>
            </a:r>
          </a:p>
        </p:txBody>
      </p:sp>
      <p:sp>
        <p:nvSpPr>
          <p:cNvPr id="6" name="Content Placeholder 2">
            <a:extLst>
              <a:ext uri="{FF2B5EF4-FFF2-40B4-BE49-F238E27FC236}">
                <a16:creationId xmlns:a16="http://schemas.microsoft.com/office/drawing/2014/main" id="{3610FDDF-808A-25A2-8705-6CC6E61C2CA4}"/>
              </a:ext>
            </a:extLst>
          </p:cNvPr>
          <p:cNvSpPr txBox="1">
            <a:spLocks/>
          </p:cNvSpPr>
          <p:nvPr/>
        </p:nvSpPr>
        <p:spPr>
          <a:xfrm>
            <a:off x="901337" y="1684626"/>
            <a:ext cx="10058400" cy="402336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41FE1AD-0A76-D025-23BF-407E3C87E1E7}"/>
              </a:ext>
            </a:extLst>
          </p:cNvPr>
          <p:cNvPicPr>
            <a:picLocks noChangeAspect="1"/>
          </p:cNvPicPr>
          <p:nvPr/>
        </p:nvPicPr>
        <p:blipFill rotWithShape="1">
          <a:blip r:embed="rId2">
            <a:extLst>
              <a:ext uri="{28A0092B-C50C-407E-A947-70E740481C1C}">
                <a14:useLocalDpi xmlns:a14="http://schemas.microsoft.com/office/drawing/2010/main" val="0"/>
              </a:ext>
            </a:extLst>
          </a:blip>
          <a:srcRect l="34402" t="13913" r="34293" b="56377"/>
          <a:stretch/>
        </p:blipFill>
        <p:spPr>
          <a:xfrm>
            <a:off x="1570383" y="1053548"/>
            <a:ext cx="9134059" cy="4890052"/>
          </a:xfrm>
          <a:prstGeom prst="rect">
            <a:avLst/>
          </a:prstGeom>
        </p:spPr>
      </p:pic>
    </p:spTree>
    <p:extLst>
      <p:ext uri="{BB962C8B-B14F-4D97-AF65-F5344CB8AC3E}">
        <p14:creationId xmlns:p14="http://schemas.microsoft.com/office/powerpoint/2010/main" val="225927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1DDABA-013D-E540-9782-54372B2A2F0D}"/>
              </a:ext>
            </a:extLst>
          </p:cNvPr>
          <p:cNvSpPr txBox="1">
            <a:spLocks/>
          </p:cNvSpPr>
          <p:nvPr/>
        </p:nvSpPr>
        <p:spPr>
          <a:xfrm>
            <a:off x="1570383" y="319732"/>
            <a:ext cx="9551701" cy="952478"/>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IN" sz="2800" b="1" dirty="0">
                <a:latin typeface="Metrophobic"/>
              </a:rPr>
              <a:t>IMPLEMENTATION – </a:t>
            </a:r>
            <a:r>
              <a:rPr lang="en-IN" sz="2800" b="1" dirty="0">
                <a:solidFill>
                  <a:schemeClr val="accent1"/>
                </a:solidFill>
                <a:latin typeface="Metrophobic"/>
              </a:rPr>
              <a:t>speed and direction detection</a:t>
            </a:r>
          </a:p>
        </p:txBody>
      </p:sp>
      <p:sp>
        <p:nvSpPr>
          <p:cNvPr id="6" name="Content Placeholder 2">
            <a:extLst>
              <a:ext uri="{FF2B5EF4-FFF2-40B4-BE49-F238E27FC236}">
                <a16:creationId xmlns:a16="http://schemas.microsoft.com/office/drawing/2014/main" id="{3610FDDF-808A-25A2-8705-6CC6E61C2CA4}"/>
              </a:ext>
            </a:extLst>
          </p:cNvPr>
          <p:cNvSpPr txBox="1">
            <a:spLocks/>
          </p:cNvSpPr>
          <p:nvPr/>
        </p:nvSpPr>
        <p:spPr>
          <a:xfrm>
            <a:off x="901337" y="1684626"/>
            <a:ext cx="10058400" cy="402336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5137D867-B1BC-7A8D-22AE-B44AC9E63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104" y="903149"/>
            <a:ext cx="8965096" cy="4804837"/>
          </a:xfrm>
          <a:prstGeom prst="rect">
            <a:avLst/>
          </a:prstGeom>
        </p:spPr>
      </p:pic>
    </p:spTree>
    <p:extLst>
      <p:ext uri="{BB962C8B-B14F-4D97-AF65-F5344CB8AC3E}">
        <p14:creationId xmlns:p14="http://schemas.microsoft.com/office/powerpoint/2010/main" val="16494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1DDABA-013D-E540-9782-54372B2A2F0D}"/>
              </a:ext>
            </a:extLst>
          </p:cNvPr>
          <p:cNvSpPr txBox="1">
            <a:spLocks/>
          </p:cNvSpPr>
          <p:nvPr/>
        </p:nvSpPr>
        <p:spPr>
          <a:xfrm>
            <a:off x="1570383" y="319732"/>
            <a:ext cx="9551701" cy="952478"/>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IN" sz="2800" b="1" dirty="0">
                <a:latin typeface="Metrophobic"/>
              </a:rPr>
              <a:t>IMPLEMENTATION </a:t>
            </a:r>
            <a:endParaRPr lang="en-IN" sz="2800" b="1" dirty="0">
              <a:solidFill>
                <a:schemeClr val="accent1"/>
              </a:solidFill>
              <a:latin typeface="Metrophobic"/>
            </a:endParaRPr>
          </a:p>
        </p:txBody>
      </p:sp>
      <p:sp>
        <p:nvSpPr>
          <p:cNvPr id="6" name="Content Placeholder 2">
            <a:extLst>
              <a:ext uri="{FF2B5EF4-FFF2-40B4-BE49-F238E27FC236}">
                <a16:creationId xmlns:a16="http://schemas.microsoft.com/office/drawing/2014/main" id="{3610FDDF-808A-25A2-8705-6CC6E61C2CA4}"/>
              </a:ext>
            </a:extLst>
          </p:cNvPr>
          <p:cNvSpPr txBox="1">
            <a:spLocks/>
          </p:cNvSpPr>
          <p:nvPr/>
        </p:nvSpPr>
        <p:spPr>
          <a:xfrm>
            <a:off x="901337" y="1684626"/>
            <a:ext cx="10058400" cy="402336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AC98EE8-8C31-EC38-47B2-23F7688F88CA}"/>
              </a:ext>
            </a:extLst>
          </p:cNvPr>
          <p:cNvPicPr>
            <a:picLocks noChangeAspect="1"/>
          </p:cNvPicPr>
          <p:nvPr/>
        </p:nvPicPr>
        <p:blipFill rotWithShape="1">
          <a:blip r:embed="rId2">
            <a:extLst>
              <a:ext uri="{28A0092B-C50C-407E-A947-70E740481C1C}">
                <a14:useLocalDpi xmlns:a14="http://schemas.microsoft.com/office/drawing/2010/main" val="0"/>
              </a:ext>
            </a:extLst>
          </a:blip>
          <a:srcRect l="-1" r="50000" b="37101"/>
          <a:stretch/>
        </p:blipFill>
        <p:spPr>
          <a:xfrm>
            <a:off x="1828800" y="1150014"/>
            <a:ext cx="8792817" cy="4644499"/>
          </a:xfrm>
          <a:prstGeom prst="rect">
            <a:avLst/>
          </a:prstGeom>
        </p:spPr>
      </p:pic>
    </p:spTree>
    <p:extLst>
      <p:ext uri="{BB962C8B-B14F-4D97-AF65-F5344CB8AC3E}">
        <p14:creationId xmlns:p14="http://schemas.microsoft.com/office/powerpoint/2010/main" val="1590339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FD27-EE9A-5A10-2ACB-89D3687AAAFD}"/>
              </a:ext>
            </a:extLst>
          </p:cNvPr>
          <p:cNvSpPr>
            <a:spLocks noGrp="1"/>
          </p:cNvSpPr>
          <p:nvPr>
            <p:ph type="title"/>
          </p:nvPr>
        </p:nvSpPr>
        <p:spPr/>
        <p:txBody>
          <a:bodyPr/>
          <a:lstStyle/>
          <a:p>
            <a:pPr algn="ctr"/>
            <a:r>
              <a:rPr lang="en" b="1" dirty="0"/>
              <a:t>CONCLUSION</a:t>
            </a:r>
            <a:endParaRPr lang="en-IN" b="1" dirty="0"/>
          </a:p>
        </p:txBody>
      </p:sp>
      <p:sp>
        <p:nvSpPr>
          <p:cNvPr id="3" name="Content Placeholder 2">
            <a:extLst>
              <a:ext uri="{FF2B5EF4-FFF2-40B4-BE49-F238E27FC236}">
                <a16:creationId xmlns:a16="http://schemas.microsoft.com/office/drawing/2014/main" id="{8216A76C-A4D1-E13B-4A7A-4F3C70997E48}"/>
              </a:ext>
            </a:extLst>
          </p:cNvPr>
          <p:cNvSpPr>
            <a:spLocks noGrp="1"/>
          </p:cNvSpPr>
          <p:nvPr>
            <p:ph idx="1"/>
          </p:nvPr>
        </p:nvSpPr>
        <p:spPr/>
        <p:txBody>
          <a:bodyPr/>
          <a:lstStyle/>
          <a:p>
            <a:endParaRPr lang="en-US" b="0" i="0" dirty="0">
              <a:solidFill>
                <a:srgbClr val="252525"/>
              </a:solidFill>
              <a:effectLst/>
              <a:latin typeface="Calibri" panose="020F0502020204030204" pitchFamily="34" charset="0"/>
              <a:cs typeface="Calibri" panose="020F0502020204030204" pitchFamily="34" charset="0"/>
            </a:endParaRPr>
          </a:p>
          <a:p>
            <a:r>
              <a:rPr lang="en-US" b="0" i="0" dirty="0">
                <a:solidFill>
                  <a:srgbClr val="252525"/>
                </a:solidFill>
                <a:effectLst/>
                <a:latin typeface="Calibri" panose="020F0502020204030204" pitchFamily="34" charset="0"/>
                <a:cs typeface="Calibri" panose="020F0502020204030204" pitchFamily="34" charset="0"/>
              </a:rPr>
              <a:t>The project aims at determining vehicle speed which is necessary for traffic surveillance systems. </a:t>
            </a:r>
          </a:p>
          <a:p>
            <a:r>
              <a:rPr lang="en-US" b="0" i="0" dirty="0">
                <a:solidFill>
                  <a:srgbClr val="252525"/>
                </a:solidFill>
                <a:effectLst/>
                <a:latin typeface="Calibri" panose="020F0502020204030204" pitchFamily="34" charset="0"/>
                <a:cs typeface="Calibri" panose="020F0502020204030204" pitchFamily="34" charset="0"/>
              </a:rPr>
              <a:t>The system use image processing techniques for identifying the vehicle from the database stored in the computer.</a:t>
            </a:r>
          </a:p>
          <a:p>
            <a:r>
              <a:rPr lang="en-US" b="0" i="0" dirty="0">
                <a:solidFill>
                  <a:srgbClr val="252525"/>
                </a:solidFill>
                <a:effectLst/>
                <a:latin typeface="Calibri" panose="020F0502020204030204" pitchFamily="34" charset="0"/>
                <a:cs typeface="Calibri" panose="020F0502020204030204" pitchFamily="34" charset="0"/>
              </a:rPr>
              <a:t> It will be used to monitor and manage various traffic conditions such as traffic management, prevention of accident.</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6826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0E7816-F00E-55F6-B07D-190E2BF0EB1E}"/>
              </a:ext>
            </a:extLst>
          </p:cNvPr>
          <p:cNvSpPr txBox="1"/>
          <p:nvPr/>
        </p:nvSpPr>
        <p:spPr>
          <a:xfrm>
            <a:off x="190501" y="999909"/>
            <a:ext cx="11912600" cy="5878532"/>
          </a:xfrm>
          <a:prstGeom prst="rect">
            <a:avLst/>
          </a:prstGeom>
          <a:noFill/>
        </p:spPr>
        <p:txBody>
          <a:bodyPr wrap="square">
            <a:spAutoFit/>
          </a:bodyPr>
          <a:lstStyle/>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Pavel </a:t>
            </a:r>
            <a:r>
              <a:rPr lang="en-US" sz="2000" dirty="0" err="1">
                <a:latin typeface="Calibri" panose="020F0502020204030204" pitchFamily="34" charset="0"/>
                <a:cs typeface="Calibri" panose="020F0502020204030204" pitchFamily="34" charset="0"/>
              </a:rPr>
              <a:t>Najman</a:t>
            </a:r>
            <a:r>
              <a:rPr lang="en-US" sz="2000" dirty="0">
                <a:latin typeface="Calibri" panose="020F0502020204030204" pitchFamily="34" charset="0"/>
                <a:cs typeface="Calibri" panose="020F0502020204030204" pitchFamily="34" charset="0"/>
              </a:rPr>
              <a:t>  and  Pavel </a:t>
            </a:r>
            <a:r>
              <a:rPr lang="en-US" sz="2000" dirty="0" err="1">
                <a:latin typeface="Calibri" panose="020F0502020204030204" pitchFamily="34" charset="0"/>
                <a:cs typeface="Calibri" panose="020F0502020204030204" pitchFamily="34" charset="0"/>
              </a:rPr>
              <a:t>Zem</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Vehicle Speed Measurement Using Stereo Camera Pair” </a:t>
            </a:r>
            <a:r>
              <a:rPr lang="en-IN" sz="2000" dirty="0">
                <a:latin typeface="Calibri" panose="020F0502020204030204" pitchFamily="34" charset="0"/>
                <a:cs typeface="Calibri" panose="020F0502020204030204" pitchFamily="34" charset="0"/>
              </a:rPr>
              <a:t>IEEE TRANSACTIONS ON INTELLIGENT TRANSPORTATION SYSTEMS, VOL. 23, NO. 3, </a:t>
            </a:r>
            <a:r>
              <a:rPr lang="en-IN" sz="2000" b="1" dirty="0">
                <a:latin typeface="Calibri" panose="020F0502020204030204" pitchFamily="34" charset="0"/>
                <a:cs typeface="Calibri" panose="020F0502020204030204" pitchFamily="34" charset="0"/>
              </a:rPr>
              <a:t>2022.</a:t>
            </a:r>
          </a:p>
          <a:p>
            <a:pPr marL="0" indent="0">
              <a:buFont typeface="Calibri" panose="020F0502020204030204" pitchFamily="34" charset="0"/>
              <a:buNone/>
            </a:pPr>
            <a:endParaRPr lang="en-IN" sz="2000" dirty="0">
              <a:latin typeface="Calibri" panose="020F0502020204030204" pitchFamily="34" charset="0"/>
              <a:cs typeface="Calibri" panose="020F0502020204030204" pitchFamily="34" charset="0"/>
            </a:endParaRPr>
          </a:p>
          <a:p>
            <a:pPr algn="l">
              <a:buFont typeface="Wingdings" panose="05000000000000000000" pitchFamily="2" charset="2"/>
              <a:buChar char="Ø"/>
            </a:pPr>
            <a:r>
              <a:rPr lang="en-US" sz="2400" dirty="0" err="1">
                <a:latin typeface="Calibri" panose="020F0502020204030204" pitchFamily="34" charset="0"/>
                <a:cs typeface="Calibri" panose="020F0502020204030204" pitchFamily="34" charset="0"/>
              </a:rPr>
              <a:t>Ranjeeth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kumar.C</a:t>
            </a:r>
            <a:r>
              <a:rPr lang="en-US" sz="2400" dirty="0">
                <a:latin typeface="Calibri" panose="020F0502020204030204" pitchFamily="34" charset="0"/>
                <a:cs typeface="Calibri" panose="020F0502020204030204" pitchFamily="34" charset="0"/>
              </a:rPr>
              <a:t> </a:t>
            </a:r>
            <a:r>
              <a:rPr lang="en-US" sz="2000" b="1" i="0" dirty="0">
                <a:solidFill>
                  <a:srgbClr val="414141"/>
                </a:solidFill>
                <a:effectLst/>
                <a:latin typeface="Calibri" panose="020F0502020204030204" pitchFamily="34" charset="0"/>
                <a:cs typeface="Calibri" panose="020F0502020204030204" pitchFamily="34" charset="0"/>
              </a:rPr>
              <a:t>“Multiple vehicles tracking and detection using weight high order singular value decomposition dimensionality</a:t>
            </a:r>
            <a:r>
              <a:rPr lang="en-US" sz="2000" b="1" dirty="0">
                <a:solidFill>
                  <a:srgbClr val="414141"/>
                </a:solidFill>
                <a:latin typeface="Calibri" panose="020F0502020204030204" pitchFamily="34" charset="0"/>
                <a:cs typeface="Calibri" panose="020F0502020204030204" pitchFamily="34" charset="0"/>
              </a:rPr>
              <a:t> </a:t>
            </a:r>
            <a:r>
              <a:rPr lang="en-US" sz="2000" b="1" i="0" dirty="0">
                <a:solidFill>
                  <a:srgbClr val="414141"/>
                </a:solidFill>
                <a:effectLst/>
                <a:latin typeface="Calibri" panose="020F0502020204030204" pitchFamily="34" charset="0"/>
                <a:cs typeface="Calibri" panose="020F0502020204030204" pitchFamily="34" charset="0"/>
              </a:rPr>
              <a:t>reduction</a:t>
            </a:r>
            <a:r>
              <a:rPr lang="en-US" sz="2000" b="1" dirty="0">
                <a:solidFill>
                  <a:srgbClr val="414141"/>
                </a:solidFill>
                <a:latin typeface="Calibri" panose="020F0502020204030204" pitchFamily="34" charset="0"/>
                <a:cs typeface="Calibri" panose="020F0502020204030204" pitchFamily="34" charset="0"/>
              </a:rPr>
              <a:t> </a:t>
            </a:r>
            <a:r>
              <a:rPr lang="en-US" sz="2000" b="1" i="0" dirty="0">
                <a:solidFill>
                  <a:srgbClr val="414141"/>
                </a:solidFill>
                <a:effectLst/>
                <a:latin typeface="Calibri" panose="020F0502020204030204" pitchFamily="34" charset="0"/>
                <a:cs typeface="Calibri" panose="020F0502020204030204" pitchFamily="34" charset="0"/>
              </a:rPr>
              <a:t>and double classifiers”</a:t>
            </a:r>
            <a:r>
              <a:rPr lang="en-US" sz="2000" b="0" i="0" dirty="0">
                <a:solidFill>
                  <a:srgbClr val="414141"/>
                </a:solidFill>
                <a:effectLst/>
                <a:latin typeface="Calibri" panose="020F0502020204030204" pitchFamily="34" charset="0"/>
                <a:cs typeface="Calibri" panose="020F0502020204030204" pitchFamily="34" charset="0"/>
              </a:rPr>
              <a:t> journal of intelligent and fuzzy system, </a:t>
            </a:r>
            <a:r>
              <a:rPr lang="en-US" sz="2000" b="1" i="0" dirty="0">
                <a:solidFill>
                  <a:srgbClr val="414141"/>
                </a:solidFill>
                <a:effectLst/>
                <a:latin typeface="Calibri" panose="020F0502020204030204" pitchFamily="34" charset="0"/>
                <a:cs typeface="Calibri" panose="020F0502020204030204" pitchFamily="34" charset="0"/>
              </a:rPr>
              <a:t>2022. </a:t>
            </a:r>
          </a:p>
          <a:p>
            <a:pPr algn="l">
              <a:buFont typeface="Wingdings" panose="05000000000000000000" pitchFamily="2" charset="2"/>
              <a:buChar char="Ø"/>
            </a:pPr>
            <a:endParaRPr lang="en-US" sz="2000" b="1" dirty="0">
              <a:solidFill>
                <a:srgbClr val="414141"/>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2000" dirty="0" err="1"/>
              <a:t>R.Roopa</a:t>
            </a:r>
            <a:r>
              <a:rPr lang="en-IN" sz="2000" dirty="0"/>
              <a:t> Chandrika and </a:t>
            </a:r>
            <a:r>
              <a:rPr lang="en-IN" sz="2000" dirty="0" err="1"/>
              <a:t>K.M.Karthick</a:t>
            </a:r>
            <a:r>
              <a:rPr lang="en-IN" sz="2000" dirty="0"/>
              <a:t> Raghunath</a:t>
            </a:r>
            <a:r>
              <a:rPr lang="en-US" sz="2000" b="1" dirty="0">
                <a:latin typeface="Calibri" panose="020F0502020204030204" pitchFamily="34" charset="0"/>
                <a:ea typeface="Calibri" panose="020F0502020204030204" pitchFamily="34" charset="0"/>
                <a:cs typeface="Calibri" panose="020F0502020204030204" pitchFamily="34" charset="0"/>
              </a:rPr>
              <a:t>“Vehicle Detection and Classification using Image processing”,2021.</a:t>
            </a:r>
          </a:p>
          <a:p>
            <a:endParaRPr lang="en-US" sz="2000" b="1"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IN" sz="2000" dirty="0"/>
              <a:t>Xizhi Hu, Zheng Wei, </a:t>
            </a:r>
            <a:r>
              <a:rPr lang="en-IN" sz="2000" dirty="0" err="1"/>
              <a:t>Wenchao</a:t>
            </a:r>
            <a:r>
              <a:rPr lang="en-IN" sz="2000" dirty="0"/>
              <a:t> Zhou</a:t>
            </a:r>
            <a:r>
              <a:rPr lang="en-US" sz="2000" dirty="0"/>
              <a:t> “</a:t>
            </a:r>
            <a:r>
              <a:rPr lang="en-US" sz="2000" b="1" dirty="0"/>
              <a:t>A video streaming vehicle detection algorithm based on YOLOv4”,2021.</a:t>
            </a:r>
            <a:endParaRPr lang="en-IN" sz="2000" b="1" dirty="0">
              <a:latin typeface="Calibri" panose="020F0502020204030204" pitchFamily="34" charset="0"/>
              <a:ea typeface="Calibri" panose="020F0502020204030204" pitchFamily="34" charset="0"/>
              <a:cs typeface="Calibri" panose="020F0502020204030204" pitchFamily="34" charset="0"/>
            </a:endParaRPr>
          </a:p>
          <a:p>
            <a:pPr algn="l"/>
            <a:endParaRPr lang="en-US" sz="2000" dirty="0">
              <a:solidFill>
                <a:srgbClr val="414141"/>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2000" dirty="0">
                <a:latin typeface="Calibri" panose="020F0502020204030204" pitchFamily="34" charset="0"/>
                <a:cs typeface="Calibri" panose="020F0502020204030204" pitchFamily="34" charset="0"/>
              </a:rPr>
              <a:t>SEDA KUL , ISABEK TASHIEV, ALI ŞENTAŞ, AND AHMET SAYAR </a:t>
            </a:r>
            <a:r>
              <a:rPr lang="en-IN" sz="2000" b="1"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Event-Based Microservices   With Apache Kafka Streams: A Real-Time Vehicle Detection System Based on Type, Color, and Speed Attributes”  </a:t>
            </a:r>
            <a:r>
              <a:rPr lang="en-US" sz="2000" dirty="0">
                <a:latin typeface="Calibri" panose="020F0502020204030204" pitchFamily="34" charset="0"/>
                <a:cs typeface="Calibri" panose="020F0502020204030204" pitchFamily="34" charset="0"/>
              </a:rPr>
              <a:t>2021 </a:t>
            </a:r>
            <a:r>
              <a:rPr lang="en-IN" sz="2000" dirty="0">
                <a:latin typeface="Calibri" panose="020F0502020204030204" pitchFamily="34" charset="0"/>
                <a:cs typeface="Calibri" panose="020F0502020204030204" pitchFamily="34" charset="0"/>
              </a:rPr>
              <a:t>Digital Object Identifier 10.1109/ ACCESS. </a:t>
            </a:r>
            <a:r>
              <a:rPr lang="en-IN" sz="2000" b="1" dirty="0">
                <a:latin typeface="Calibri" panose="020F0502020204030204" pitchFamily="34" charset="0"/>
                <a:cs typeface="Calibri" panose="020F0502020204030204" pitchFamily="34" charset="0"/>
              </a:rPr>
              <a:t>2021</a:t>
            </a:r>
            <a:r>
              <a:rPr lang="en-IN" sz="2000" dirty="0">
                <a:latin typeface="Calibri" panose="020F0502020204030204" pitchFamily="34" charset="0"/>
                <a:cs typeface="Calibri" panose="020F0502020204030204" pitchFamily="34" charset="0"/>
              </a:rPr>
              <a:t>. </a:t>
            </a:r>
            <a:r>
              <a:rPr lang="en-IN" sz="2000" b="0" i="0" u="none" strike="noStrike" baseline="0" dirty="0">
                <a:latin typeface="Calibri" panose="020F0502020204030204" pitchFamily="34" charset="0"/>
                <a:cs typeface="Calibri" panose="020F0502020204030204" pitchFamily="34" charset="0"/>
              </a:rPr>
              <a:t>IEEE </a:t>
            </a:r>
          </a:p>
          <a:p>
            <a:pPr>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US" i="0" dirty="0">
              <a:solidFill>
                <a:srgbClr val="111111"/>
              </a:solidFill>
              <a:effectLst/>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IN" b="0" i="0" u="none" strike="noStrike" baseline="0" dirty="0">
              <a:latin typeface="Calibri" panose="020F0502020204030204" pitchFamily="34" charset="0"/>
              <a:cs typeface="Calibri" panose="020F0502020204030204" pitchFamily="34" charset="0"/>
            </a:endParaRPr>
          </a:p>
          <a:p>
            <a:pPr algn="l">
              <a:buFont typeface="Wingdings" panose="05000000000000000000" pitchFamily="2" charset="2"/>
              <a:buChar char="Ø"/>
            </a:pPr>
            <a:endParaRPr lang="en-US" b="0" i="0" dirty="0">
              <a:solidFill>
                <a:srgbClr val="414141"/>
              </a:solidFill>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AF0EE67-BE2D-D87C-5524-87AF1EBB4364}"/>
              </a:ext>
            </a:extLst>
          </p:cNvPr>
          <p:cNvSpPr txBox="1"/>
          <p:nvPr/>
        </p:nvSpPr>
        <p:spPr>
          <a:xfrm>
            <a:off x="3048965" y="274066"/>
            <a:ext cx="6094070" cy="523220"/>
          </a:xfrm>
          <a:prstGeom prst="rect">
            <a:avLst/>
          </a:prstGeom>
          <a:noFill/>
        </p:spPr>
        <p:txBody>
          <a:bodyPr wrap="square">
            <a:spAutoFit/>
          </a:bodyPr>
          <a:lstStyle/>
          <a:p>
            <a:pPr algn="ctr"/>
            <a:r>
              <a:rPr lang="en-IN" sz="2800" b="1" i="0" u="none" strike="noStrike" baseline="0" dirty="0">
                <a:latin typeface="Metrophobic"/>
              </a:rPr>
              <a:t>REFERENCES</a:t>
            </a:r>
            <a:endParaRPr lang="en-IN" sz="2800" dirty="0">
              <a:latin typeface="Metrophobic"/>
            </a:endParaRPr>
          </a:p>
        </p:txBody>
      </p:sp>
    </p:spTree>
    <p:extLst>
      <p:ext uri="{BB962C8B-B14F-4D97-AF65-F5344CB8AC3E}">
        <p14:creationId xmlns:p14="http://schemas.microsoft.com/office/powerpoint/2010/main" val="969368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31B147-B265-6B55-C472-E65357E70866}"/>
              </a:ext>
            </a:extLst>
          </p:cNvPr>
          <p:cNvSpPr txBox="1"/>
          <p:nvPr/>
        </p:nvSpPr>
        <p:spPr>
          <a:xfrm>
            <a:off x="234950" y="600784"/>
            <a:ext cx="11722100" cy="4893647"/>
          </a:xfrm>
          <a:prstGeom prst="rect">
            <a:avLst/>
          </a:prstGeom>
          <a:noFill/>
        </p:spPr>
        <p:txBody>
          <a:bodyPr wrap="square">
            <a:spAutoFit/>
          </a:bodyPr>
          <a:lstStyle/>
          <a:p>
            <a:pPr>
              <a:buFont typeface="Wingdings" panose="05000000000000000000" pitchFamily="2" charset="2"/>
              <a:buChar char="Ø"/>
            </a:pPr>
            <a:r>
              <a:rPr lang="en-US" sz="2400" b="1"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IN" sz="2400" i="0" u="none" strike="noStrike" baseline="0" dirty="0" err="1">
                <a:solidFill>
                  <a:srgbClr val="000000"/>
                </a:solidFill>
                <a:latin typeface="Calibri" panose="020F0502020204030204" pitchFamily="34" charset="0"/>
                <a:cs typeface="Calibri" panose="020F0502020204030204" pitchFamily="34" charset="0"/>
              </a:rPr>
              <a:t>Shivanand</a:t>
            </a:r>
            <a:r>
              <a:rPr lang="en-IN" sz="2400" i="0" u="none" strike="noStrike" baseline="0" dirty="0">
                <a:solidFill>
                  <a:srgbClr val="000000"/>
                </a:solidFill>
                <a:latin typeface="Calibri" panose="020F0502020204030204" pitchFamily="34" charset="0"/>
                <a:cs typeface="Calibri" panose="020F0502020204030204" pitchFamily="34" charset="0"/>
              </a:rPr>
              <a:t>  S  </a:t>
            </a:r>
            <a:r>
              <a:rPr lang="en-IN" sz="2400" i="0" u="none" strike="noStrike" baseline="0" dirty="0" err="1">
                <a:solidFill>
                  <a:srgbClr val="000000"/>
                </a:solidFill>
                <a:latin typeface="Calibri" panose="020F0502020204030204" pitchFamily="34" charset="0"/>
                <a:cs typeface="Calibri" panose="020F0502020204030204" pitchFamily="34" charset="0"/>
              </a:rPr>
              <a:t>Gornale</a:t>
            </a:r>
            <a:r>
              <a:rPr lang="en-IN" sz="2400" i="0" u="none" strike="noStrike" baseline="0" dirty="0">
                <a:solidFill>
                  <a:srgbClr val="000000"/>
                </a:solidFill>
                <a:latin typeface="Calibri" panose="020F0502020204030204" pitchFamily="34" charset="0"/>
                <a:cs typeface="Calibri" panose="020F0502020204030204" pitchFamily="34" charset="0"/>
              </a:rPr>
              <a:t> and Pravin L </a:t>
            </a:r>
            <a:r>
              <a:rPr lang="en-IN" sz="2400" i="0" u="none" strike="noStrike" baseline="0" dirty="0" err="1">
                <a:solidFill>
                  <a:srgbClr val="000000"/>
                </a:solidFill>
                <a:latin typeface="Calibri" panose="020F0502020204030204" pitchFamily="34" charset="0"/>
                <a:cs typeface="Calibri" panose="020F0502020204030204" pitchFamily="34" charset="0"/>
              </a:rPr>
              <a:t>Yannawar</a:t>
            </a:r>
            <a:r>
              <a:rPr lang="en-IN" sz="2400" i="0" u="none" strike="noStrike" baseline="0" dirty="0">
                <a:solidFill>
                  <a:srgbClr val="000000"/>
                </a:solidFill>
                <a:latin typeface="Calibri" panose="020F0502020204030204" pitchFamily="34" charset="0"/>
                <a:cs typeface="Calibri" panose="020F0502020204030204" pitchFamily="34" charset="0"/>
              </a:rPr>
              <a:t>  </a:t>
            </a:r>
            <a:r>
              <a:rPr lang="en-US" sz="2400" b="1"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“Analysis and Detection of Content based Video Retrieval”</a:t>
            </a:r>
            <a:r>
              <a:rPr lang="en-US" sz="2400" b="1" i="1" u="none" strike="noStrike" baseline="0" dirty="0">
                <a:solidFill>
                  <a:srgbClr val="000000"/>
                </a:solidFill>
                <a:latin typeface="Calibri" panose="020F0502020204030204" pitchFamily="34" charset="0"/>
                <a:cs typeface="Calibri" panose="020F0502020204030204" pitchFamily="34" charset="0"/>
              </a:rPr>
              <a:t> </a:t>
            </a:r>
            <a:r>
              <a:rPr lang="en-US" sz="240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I.J. Image, Graphics and Signal Processing, </a:t>
            </a:r>
            <a:r>
              <a:rPr lang="en-US" sz="2400" b="1"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2019.</a:t>
            </a:r>
            <a:endParaRPr lang="en-US" sz="2400" b="1"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endParaRPr lang="en-IN" sz="2400" b="0" i="0" u="none" strike="noStrike" baseline="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2400" dirty="0">
                <a:latin typeface="Calibri" panose="020F0502020204030204" pitchFamily="34" charset="0"/>
                <a:cs typeface="Calibri" panose="020F0502020204030204" pitchFamily="34" charset="0"/>
              </a:rPr>
              <a:t>Mei yan, </a:t>
            </a:r>
            <a:r>
              <a:rPr lang="en-IN" sz="2400" dirty="0" err="1">
                <a:latin typeface="Calibri" panose="020F0502020204030204" pitchFamily="34" charset="0"/>
                <a:cs typeface="Calibri" panose="020F0502020204030204" pitchFamily="34" charset="0"/>
              </a:rPr>
              <a:t>Menglin</a:t>
            </a:r>
            <a:r>
              <a:rPr lang="en-IN" sz="2400" dirty="0">
                <a:latin typeface="Calibri" panose="020F0502020204030204" pitchFamily="34" charset="0"/>
                <a:cs typeface="Calibri" panose="020F0502020204030204" pitchFamily="34" charset="0"/>
              </a:rPr>
              <a:t> Li and He </a:t>
            </a:r>
            <a:r>
              <a:rPr lang="en-IN" sz="2400" dirty="0" err="1">
                <a:latin typeface="Calibri" panose="020F0502020204030204" pitchFamily="34" charset="0"/>
                <a:cs typeface="Calibri" panose="020F0502020204030204" pitchFamily="34" charset="0"/>
              </a:rPr>
              <a:t>Hongwen</a:t>
            </a:r>
            <a:r>
              <a:rPr lang="en-IN" sz="2400" dirty="0">
                <a:latin typeface="Calibri" panose="020F0502020204030204" pitchFamily="34" charset="0"/>
                <a:cs typeface="Calibri" panose="020F0502020204030204" pitchFamily="34" charset="0"/>
              </a:rPr>
              <a:t> “</a:t>
            </a:r>
            <a:r>
              <a:rPr lang="en-US" sz="2400" b="1" i="0" dirty="0">
                <a:solidFill>
                  <a:srgbClr val="111111"/>
                </a:solidFill>
                <a:effectLst/>
                <a:latin typeface="Calibri" panose="020F0502020204030204" pitchFamily="34" charset="0"/>
                <a:cs typeface="Calibri" panose="020F0502020204030204" pitchFamily="34" charset="0"/>
              </a:rPr>
              <a:t>Deep Learning for Vehicle Speed Prediction” </a:t>
            </a:r>
            <a:r>
              <a:rPr lang="en-US" sz="2400" i="0" dirty="0">
                <a:solidFill>
                  <a:srgbClr val="111111"/>
                </a:solidFill>
                <a:effectLst/>
                <a:latin typeface="Calibri" panose="020F0502020204030204" pitchFamily="34" charset="0"/>
                <a:cs typeface="Calibri" panose="020F0502020204030204" pitchFamily="34" charset="0"/>
              </a:rPr>
              <a:t>a National Engineering Laborator</a:t>
            </a:r>
            <a:r>
              <a:rPr lang="en-US" sz="2400" dirty="0">
                <a:solidFill>
                  <a:srgbClr val="111111"/>
                </a:solidFill>
                <a:latin typeface="Calibri" panose="020F0502020204030204" pitchFamily="34" charset="0"/>
                <a:cs typeface="Calibri" panose="020F0502020204030204" pitchFamily="34" charset="0"/>
              </a:rPr>
              <a:t>y for Electric vehicle ,school of Mechanical engineering Beijing Institute of Technology </a:t>
            </a:r>
            <a:r>
              <a:rPr lang="en-US" sz="2400" b="1" dirty="0">
                <a:solidFill>
                  <a:srgbClr val="111111"/>
                </a:solidFill>
                <a:latin typeface="Calibri" panose="020F0502020204030204" pitchFamily="34" charset="0"/>
                <a:cs typeface="Calibri" panose="020F0502020204030204" pitchFamily="34" charset="0"/>
              </a:rPr>
              <a:t>2018.</a:t>
            </a:r>
          </a:p>
          <a:p>
            <a:pPr>
              <a:buFont typeface="Wingdings" panose="05000000000000000000" pitchFamily="2" charset="2"/>
              <a:buChar char="Ø"/>
            </a:pPr>
            <a:endParaRPr lang="en-US" sz="2400" i="0" dirty="0">
              <a:solidFill>
                <a:srgbClr val="111111"/>
              </a:solidFill>
              <a:effectLst/>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2400" b="0" i="0" u="none" strike="noStrike" baseline="0" dirty="0">
                <a:latin typeface="Calibri" panose="020F0502020204030204" pitchFamily="34" charset="0"/>
                <a:cs typeface="Calibri" panose="020F0502020204030204" pitchFamily="34" charset="0"/>
              </a:rPr>
              <a:t>John Michael Scanlon </a:t>
            </a:r>
            <a:r>
              <a:rPr lang="en-US" sz="2400" b="1" i="0" u="none" strike="noStrike" baseline="0" dirty="0">
                <a:latin typeface="Calibri" panose="020F0502020204030204" pitchFamily="34" charset="0"/>
                <a:cs typeface="Calibri" panose="020F0502020204030204" pitchFamily="34" charset="0"/>
              </a:rPr>
              <a:t>“Earliest Sensor Detection Opportunity for Left Turn Across Path Opposite Direction Crashes”</a:t>
            </a:r>
            <a:r>
              <a:rPr lang="en-IN" sz="2400" b="0" i="0" u="none" strike="noStrike" baseline="0" dirty="0">
                <a:latin typeface="Calibri" panose="020F0502020204030204" pitchFamily="34" charset="0"/>
                <a:cs typeface="Calibri" panose="020F0502020204030204" pitchFamily="34" charset="0"/>
              </a:rPr>
              <a:t> IEEE TRANSACTIONS ON INTELLIGENT VEHICLES, VOL. 2, NO. 1, MARCH </a:t>
            </a:r>
            <a:r>
              <a:rPr lang="en-IN" sz="2400" b="1" i="0" u="none" strike="noStrike" baseline="0" dirty="0">
                <a:latin typeface="Calibri" panose="020F0502020204030204" pitchFamily="34" charset="0"/>
                <a:cs typeface="Calibri" panose="020F0502020204030204" pitchFamily="34" charset="0"/>
              </a:rPr>
              <a:t>2018.</a:t>
            </a:r>
          </a:p>
          <a:p>
            <a:endParaRPr lang="en-IN" sz="2400" b="1"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2400" dirty="0"/>
              <a:t>Ankur Dumka “</a:t>
            </a:r>
            <a:r>
              <a:rPr lang="en-IN" sz="2400" b="1" dirty="0">
                <a:latin typeface="Calibri" panose="020F0502020204030204" pitchFamily="34" charset="0"/>
                <a:cs typeface="Calibri" panose="020F0502020204030204" pitchFamily="34" charset="0"/>
              </a:rPr>
              <a:t>Design and Construction of Speed Detection System for </a:t>
            </a:r>
            <a:r>
              <a:rPr lang="en-IN" sz="2400" b="1" dirty="0" err="1">
                <a:latin typeface="Calibri" panose="020F0502020204030204" pitchFamily="34" charset="0"/>
                <a:cs typeface="Calibri" panose="020F0502020204030204" pitchFamily="34" charset="0"/>
              </a:rPr>
              <a:t>Vehicles</a:t>
            </a:r>
            <a:r>
              <a:rPr lang="en-IN" sz="2400" dirty="0" err="1"/>
              <a:t>”</a:t>
            </a:r>
            <a:r>
              <a:rPr lang="en-IN" sz="2400" dirty="0" err="1">
                <a:latin typeface="Calibri" panose="020F0502020204030204" pitchFamily="34" charset="0"/>
                <a:cs typeface="Calibri" panose="020F0502020204030204" pitchFamily="34" charset="0"/>
              </a:rPr>
              <a:t>IJRTE</a:t>
            </a:r>
            <a:r>
              <a:rPr lang="en-IN" sz="2400" dirty="0">
                <a:latin typeface="Calibri" panose="020F0502020204030204" pitchFamily="34" charset="0"/>
                <a:cs typeface="Calibri" panose="020F0502020204030204" pitchFamily="34" charset="0"/>
              </a:rPr>
              <a:t> ,VOL.2,AUGUST 2019.</a:t>
            </a:r>
            <a:endParaRPr lang="en-IN"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324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FAAFA-89C1-4528-9CC3-965B2AB16D8B}"/>
              </a:ext>
            </a:extLst>
          </p:cNvPr>
          <p:cNvSpPr txBox="1"/>
          <p:nvPr/>
        </p:nvSpPr>
        <p:spPr>
          <a:xfrm>
            <a:off x="234950" y="1166842"/>
            <a:ext cx="11722100" cy="2677656"/>
          </a:xfrm>
          <a:prstGeom prst="rect">
            <a:avLst/>
          </a:prstGeom>
          <a:noFill/>
        </p:spPr>
        <p:txBody>
          <a:bodyPr wrap="square">
            <a:spAutoFit/>
          </a:bodyPr>
          <a:lstStyle/>
          <a:p>
            <a:pPr>
              <a:buFont typeface="Wingdings" panose="05000000000000000000" pitchFamily="2" charset="2"/>
              <a:buChar char="Ø"/>
            </a:pPr>
            <a:r>
              <a:rPr lang="en-US" sz="2400" dirty="0" err="1">
                <a:latin typeface="Calibri" panose="020F0502020204030204" pitchFamily="34" charset="0"/>
                <a:cs typeface="Calibri" panose="020F0502020204030204" pitchFamily="34" charset="0"/>
              </a:rPr>
              <a:t>Ayatullah</a:t>
            </a:r>
            <a:r>
              <a:rPr lang="en-US" sz="2400" dirty="0">
                <a:latin typeface="Calibri" panose="020F0502020204030204" pitchFamily="34" charset="0"/>
                <a:cs typeface="Calibri" panose="020F0502020204030204" pitchFamily="34" charset="0"/>
              </a:rPr>
              <a:t> Faruk </a:t>
            </a:r>
            <a:r>
              <a:rPr lang="en-US" sz="2400" dirty="0" err="1">
                <a:latin typeface="Calibri" panose="020F0502020204030204" pitchFamily="34" charset="0"/>
                <a:cs typeface="Calibri" panose="020F0502020204030204" pitchFamily="34" charset="0"/>
              </a:rPr>
              <a:t>Mollah,Nabamita</a:t>
            </a:r>
            <a:r>
              <a:rPr lang="en-US" sz="2400" dirty="0">
                <a:latin typeface="Calibri" panose="020F0502020204030204" pitchFamily="34" charset="0"/>
                <a:cs typeface="Calibri" panose="020F0502020204030204" pitchFamily="34" charset="0"/>
              </a:rPr>
              <a:t> Majumder Subhadip </a:t>
            </a:r>
            <a:r>
              <a:rPr lang="en-US" sz="2400" dirty="0" err="1">
                <a:latin typeface="Calibri" panose="020F0502020204030204" pitchFamily="34" charset="0"/>
                <a:cs typeface="Calibri" panose="020F0502020204030204" pitchFamily="34" charset="0"/>
              </a:rPr>
              <a:t>Basu</a:t>
            </a:r>
            <a:r>
              <a:rPr lang="en-US" sz="2400" b="1"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IN" sz="2400" b="1" dirty="0">
                <a:latin typeface="Calibri" panose="020F0502020204030204" pitchFamily="34" charset="0"/>
                <a:cs typeface="Calibri" panose="020F0502020204030204" pitchFamily="34" charset="0"/>
              </a:rPr>
              <a:t>Design  of an Optical Character Recognition System For Camera-Based Handheld Devices” I</a:t>
            </a:r>
            <a:r>
              <a:rPr lang="en-IN" sz="2400" dirty="0">
                <a:latin typeface="Calibri" panose="020F0502020204030204" pitchFamily="34" charset="0"/>
                <a:cs typeface="Calibri" panose="020F0502020204030204" pitchFamily="34" charset="0"/>
              </a:rPr>
              <a:t>JCSI,VOL.8,Issue 4,No 1,JULY 2018.</a:t>
            </a:r>
          </a:p>
          <a:p>
            <a:endParaRPr lang="en-US" sz="2400" i="0" dirty="0">
              <a:solidFill>
                <a:srgbClr val="111111"/>
              </a:solidFill>
              <a:effectLst/>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2400" dirty="0" err="1"/>
              <a:t>Shreevallabhadatta</a:t>
            </a:r>
            <a:r>
              <a:rPr lang="en-US" sz="2400" dirty="0"/>
              <a:t> G</a:t>
            </a:r>
            <a:r>
              <a:rPr lang="en-US" sz="2400" i="0" u="none" strike="noStrike" baseline="0" dirty="0">
                <a:latin typeface="Calibri" panose="020F0502020204030204" pitchFamily="34" charset="0"/>
                <a:cs typeface="Calibri" panose="020F0502020204030204" pitchFamily="34" charset="0"/>
              </a:rPr>
              <a:t>“</a:t>
            </a:r>
            <a:r>
              <a:rPr lang="en-IN" sz="2400" b="1" dirty="0">
                <a:latin typeface="Calibri" panose="020F0502020204030204" pitchFamily="34" charset="0"/>
                <a:cs typeface="Calibri" panose="020F0502020204030204" pitchFamily="34" charset="0"/>
              </a:rPr>
              <a:t>Automobile Number Plate Recognition and Extraction Using Optical character Recognition”</a:t>
            </a:r>
            <a:r>
              <a:rPr lang="en-IN" sz="2400" dirty="0">
                <a:latin typeface="Calibri" panose="020F0502020204030204" pitchFamily="34" charset="0"/>
                <a:cs typeface="Calibri" panose="020F0502020204030204" pitchFamily="34" charset="0"/>
              </a:rPr>
              <a:t>2018 IJIRAE,VOL.1,Issue 1,APRIL 2018.</a:t>
            </a:r>
            <a:endParaRPr lang="en-IN" sz="2400" i="0" u="none" strike="noStrike" baseline="0" dirty="0">
              <a:latin typeface="Calibri" panose="020F0502020204030204" pitchFamily="34" charset="0"/>
              <a:cs typeface="Calibri" panose="020F0502020204030204" pitchFamily="34" charset="0"/>
            </a:endParaRPr>
          </a:p>
          <a:p>
            <a:endParaRPr lang="en-IN"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1764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69C47-CBC8-D551-000C-C8902794F07E}"/>
              </a:ext>
            </a:extLst>
          </p:cNvPr>
          <p:cNvSpPr>
            <a:spLocks noGrp="1"/>
          </p:cNvSpPr>
          <p:nvPr>
            <p:ph type="title"/>
          </p:nvPr>
        </p:nvSpPr>
        <p:spPr/>
        <p:txBody>
          <a:bodyPr>
            <a:normAutofit/>
          </a:bodyPr>
          <a:lstStyle/>
          <a:p>
            <a:pPr algn="ctr"/>
            <a:r>
              <a:rPr lang="en-US" sz="2800" b="1" dirty="0">
                <a:latin typeface="Metrophobic" panose="020B0604020202020204" charset="0"/>
              </a:rPr>
              <a:t>INTRODUCTION</a:t>
            </a:r>
            <a:endParaRPr lang="en-IN" sz="2800" b="1" dirty="0"/>
          </a:p>
        </p:txBody>
      </p:sp>
      <p:sp>
        <p:nvSpPr>
          <p:cNvPr id="3" name="Content Placeholder 2">
            <a:extLst>
              <a:ext uri="{FF2B5EF4-FFF2-40B4-BE49-F238E27FC236}">
                <a16:creationId xmlns:a16="http://schemas.microsoft.com/office/drawing/2014/main" id="{679C37D7-4246-383C-B5FA-3592AEDABB05}"/>
              </a:ext>
            </a:extLst>
          </p:cNvPr>
          <p:cNvSpPr>
            <a:spLocks noGrp="1"/>
          </p:cNvSpPr>
          <p:nvPr>
            <p:ph idx="1"/>
          </p:nvPr>
        </p:nvSpPr>
        <p:spPr/>
        <p:txBody>
          <a:bodyPr>
            <a:normAutofit fontScale="92500" lnSpcReduction="10000"/>
          </a:bodyPr>
          <a:lstStyle/>
          <a:p>
            <a:r>
              <a:rPr lang="en-US" sz="2000" dirty="0">
                <a:solidFill>
                  <a:schemeClr val="tx1"/>
                </a:solidFill>
                <a:latin typeface="Calibri" panose="020F0502020204030204" pitchFamily="34" charset="0"/>
                <a:cs typeface="Calibri" panose="020F0502020204030204" pitchFamily="34" charset="0"/>
              </a:rPr>
              <a:t>Vehicle detection and classification hold an essential place in traffic surveillance systems and traffic safety.</a:t>
            </a:r>
            <a:endParaRPr lang="en-US" sz="2000" b="0" i="0" dirty="0">
              <a:solidFill>
                <a:schemeClr val="tx1"/>
              </a:solidFill>
              <a:effectLst/>
              <a:latin typeface="Calibri" panose="020F0502020204030204" pitchFamily="34" charset="0"/>
              <a:cs typeface="Calibri" panose="020F0502020204030204" pitchFamily="34" charset="0"/>
            </a:endParaRPr>
          </a:p>
          <a:p>
            <a:r>
              <a:rPr lang="en-US" sz="2000" b="0" i="0" dirty="0">
                <a:solidFill>
                  <a:schemeClr val="tx1"/>
                </a:solidFill>
                <a:effectLst/>
                <a:latin typeface="Calibri" panose="020F0502020204030204" pitchFamily="34" charset="0"/>
                <a:cs typeface="Calibri" panose="020F0502020204030204" pitchFamily="34" charset="0"/>
              </a:rPr>
              <a:t>It plays an important role in vehicle detection systems, automatic video surveillance and also to avoid collision. </a:t>
            </a:r>
          </a:p>
          <a:p>
            <a:r>
              <a:rPr lang="en-US" sz="2000" b="0" i="0" dirty="0">
                <a:solidFill>
                  <a:schemeClr val="tx1"/>
                </a:solidFill>
                <a:effectLst/>
                <a:latin typeface="Calibri" panose="020F0502020204030204" pitchFamily="34" charset="0"/>
                <a:cs typeface="Calibri" panose="020F0502020204030204" pitchFamily="34" charset="0"/>
              </a:rPr>
              <a:t>This project proposes a method to estimate the speed of vehicles on the highways and city areas.</a:t>
            </a:r>
          </a:p>
          <a:p>
            <a:pPr algn="just"/>
            <a:r>
              <a:rPr lang="en-US" sz="2000" dirty="0">
                <a:solidFill>
                  <a:schemeClr val="tx1"/>
                </a:solidFill>
                <a:latin typeface="Calibri" panose="020F0502020204030204" pitchFamily="34" charset="0"/>
                <a:cs typeface="Calibri" panose="020F0502020204030204" pitchFamily="34" charset="0"/>
              </a:rPr>
              <a:t>The proposed method can be effectively implemented to control the over speed vehicles and to found guilty in leading to traffic accidents. Each vehicle in the video recorded by the camera is identified. </a:t>
            </a:r>
          </a:p>
          <a:p>
            <a:pPr algn="just">
              <a:buFont typeface="Wingdings" panose="05000000000000000000" pitchFamily="2" charset="2"/>
              <a:buChar char="q"/>
            </a:pPr>
            <a:endParaRPr lang="en-US" sz="2000" dirty="0">
              <a:solidFill>
                <a:schemeClr val="tx1"/>
              </a:solidFill>
              <a:latin typeface="Calibri" panose="020F0502020204030204" pitchFamily="34" charset="0"/>
              <a:cs typeface="Calibri" panose="020F0502020204030204" pitchFamily="34" charset="0"/>
            </a:endParaRPr>
          </a:p>
          <a:p>
            <a:endParaRPr lang="en-IN"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4488289"/>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C2A7D4-B9E0-0F8E-2288-EAD62DEE6819}"/>
              </a:ext>
            </a:extLst>
          </p:cNvPr>
          <p:cNvSpPr txBox="1"/>
          <p:nvPr/>
        </p:nvSpPr>
        <p:spPr>
          <a:xfrm>
            <a:off x="2835665" y="3242866"/>
            <a:ext cx="5832763" cy="923330"/>
          </a:xfrm>
          <a:prstGeom prst="rect">
            <a:avLst/>
          </a:prstGeom>
          <a:noFill/>
        </p:spPr>
        <p:txBody>
          <a:bodyPr wrap="square" rtlCol="0">
            <a:spAutoFit/>
          </a:bodyPr>
          <a:lstStyle/>
          <a:p>
            <a:pPr algn="ctr"/>
            <a:r>
              <a:rPr lang="en-IN" sz="5400" dirty="0"/>
              <a:t>Thank you !</a:t>
            </a:r>
          </a:p>
        </p:txBody>
      </p:sp>
    </p:spTree>
    <p:extLst>
      <p:ext uri="{BB962C8B-B14F-4D97-AF65-F5344CB8AC3E}">
        <p14:creationId xmlns:p14="http://schemas.microsoft.com/office/powerpoint/2010/main" val="973473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2A2C4-E19F-7EDD-F349-FE3FF37517F1}"/>
              </a:ext>
            </a:extLst>
          </p:cNvPr>
          <p:cNvSpPr>
            <a:spLocks noGrp="1"/>
          </p:cNvSpPr>
          <p:nvPr>
            <p:ph type="title"/>
          </p:nvPr>
        </p:nvSpPr>
        <p:spPr/>
        <p:txBody>
          <a:bodyPr>
            <a:normAutofit/>
          </a:bodyPr>
          <a:lstStyle/>
          <a:p>
            <a:pPr algn="ctr"/>
            <a:r>
              <a:rPr lang="en-IN" b="1" dirty="0"/>
              <a:t> </a:t>
            </a:r>
            <a:r>
              <a:rPr lang="en-IN" sz="2800" b="1" dirty="0">
                <a:latin typeface="Metrophobic" panose="020B0604020202020204"/>
              </a:rPr>
              <a:t>NEED FOR VEHICLE DETECTION</a:t>
            </a:r>
          </a:p>
        </p:txBody>
      </p:sp>
      <p:sp>
        <p:nvSpPr>
          <p:cNvPr id="3" name="Content Placeholder 2">
            <a:extLst>
              <a:ext uri="{FF2B5EF4-FFF2-40B4-BE49-F238E27FC236}">
                <a16:creationId xmlns:a16="http://schemas.microsoft.com/office/drawing/2014/main" id="{4800D935-EA16-D205-A22B-F7572C9FE731}"/>
              </a:ext>
            </a:extLst>
          </p:cNvPr>
          <p:cNvSpPr>
            <a:spLocks noGrp="1"/>
          </p:cNvSpPr>
          <p:nvPr>
            <p:ph idx="1"/>
          </p:nvPr>
        </p:nvSpPr>
        <p:spPr/>
        <p:txBody>
          <a:bodyPr>
            <a:normAutofit/>
          </a:bodyPr>
          <a:lstStyle/>
          <a:p>
            <a:pPr marL="1328738" indent="-342900">
              <a:lnSpc>
                <a:spcPct val="150000"/>
              </a:lnSpc>
              <a:spcBef>
                <a:spcPts val="95"/>
              </a:spcBef>
              <a:buFont typeface="Wingdings" panose="05000000000000000000" pitchFamily="2" charset="2"/>
              <a:buChar char="§"/>
            </a:pPr>
            <a:endParaRPr lang="en-US" sz="1800" spc="30" dirty="0">
              <a:solidFill>
                <a:schemeClr val="tx1"/>
              </a:solidFill>
              <a:latin typeface="Calibri" panose="020F0502020204030204" pitchFamily="34" charset="0"/>
              <a:cs typeface="Calibri" panose="020F0502020204030204" pitchFamily="34" charset="0"/>
            </a:endParaRPr>
          </a:p>
          <a:p>
            <a:pPr marL="1328738" indent="-342900">
              <a:lnSpc>
                <a:spcPct val="200000"/>
              </a:lnSpc>
              <a:spcBef>
                <a:spcPts val="95"/>
              </a:spcBef>
            </a:pPr>
            <a:r>
              <a:rPr lang="en-US" sz="2000" spc="30" dirty="0">
                <a:solidFill>
                  <a:schemeClr val="tx1"/>
                </a:solidFill>
                <a:latin typeface="Calibri" panose="020F0502020204030204" pitchFamily="34" charset="0"/>
                <a:cs typeface="Calibri" panose="020F0502020204030204" pitchFamily="34" charset="0"/>
              </a:rPr>
              <a:t>Smart </a:t>
            </a:r>
            <a:r>
              <a:rPr lang="en-US" sz="2000" spc="-5" dirty="0">
                <a:solidFill>
                  <a:schemeClr val="tx1"/>
                </a:solidFill>
                <a:latin typeface="Calibri" panose="020F0502020204030204" pitchFamily="34" charset="0"/>
                <a:cs typeface="Calibri" panose="020F0502020204030204" pitchFamily="34" charset="0"/>
              </a:rPr>
              <a:t>Parking System</a:t>
            </a:r>
            <a:r>
              <a:rPr lang="en-US" sz="2000" spc="-10" dirty="0">
                <a:solidFill>
                  <a:schemeClr val="tx1"/>
                </a:solidFill>
                <a:latin typeface="Calibri" panose="020F0502020204030204" pitchFamily="34" charset="0"/>
                <a:cs typeface="Calibri" panose="020F0502020204030204" pitchFamily="34" charset="0"/>
              </a:rPr>
              <a:t> </a:t>
            </a:r>
            <a:r>
              <a:rPr lang="en-US" sz="2000" spc="-5" dirty="0">
                <a:solidFill>
                  <a:schemeClr val="tx1"/>
                </a:solidFill>
                <a:latin typeface="Calibri" panose="020F0502020204030204" pitchFamily="34" charset="0"/>
                <a:cs typeface="Calibri" panose="020F0502020204030204" pitchFamily="34" charset="0"/>
              </a:rPr>
              <a:t>Management </a:t>
            </a:r>
          </a:p>
          <a:p>
            <a:pPr marL="1328738" indent="-342900">
              <a:lnSpc>
                <a:spcPct val="200000"/>
              </a:lnSpc>
              <a:spcBef>
                <a:spcPts val="95"/>
              </a:spcBef>
            </a:pPr>
            <a:r>
              <a:rPr lang="en-US" sz="2000" spc="-5" dirty="0">
                <a:solidFill>
                  <a:schemeClr val="tx1"/>
                </a:solidFill>
                <a:latin typeface="Calibri" panose="020F0502020204030204" pitchFamily="34" charset="0"/>
                <a:cs typeface="Calibri" panose="020F0502020204030204" pitchFamily="34" charset="0"/>
              </a:rPr>
              <a:t>Smuggling of Cars or</a:t>
            </a:r>
            <a:r>
              <a:rPr lang="en-US" sz="2000" spc="50" dirty="0">
                <a:solidFill>
                  <a:schemeClr val="tx1"/>
                </a:solidFill>
                <a:latin typeface="Calibri" panose="020F0502020204030204" pitchFamily="34" charset="0"/>
                <a:cs typeface="Calibri" panose="020F0502020204030204" pitchFamily="34" charset="0"/>
              </a:rPr>
              <a:t> </a:t>
            </a:r>
            <a:r>
              <a:rPr lang="en-US" sz="2000" spc="-5" dirty="0">
                <a:solidFill>
                  <a:schemeClr val="tx1"/>
                </a:solidFill>
                <a:latin typeface="Calibri" panose="020F0502020204030204" pitchFamily="34" charset="0"/>
                <a:cs typeface="Calibri" panose="020F0502020204030204" pitchFamily="34" charset="0"/>
              </a:rPr>
              <a:t>bikes</a:t>
            </a:r>
          </a:p>
          <a:p>
            <a:pPr marL="1328738" indent="-342900">
              <a:lnSpc>
                <a:spcPct val="200000"/>
              </a:lnSpc>
              <a:spcBef>
                <a:spcPts val="95"/>
              </a:spcBef>
            </a:pPr>
            <a:r>
              <a:rPr lang="en-US" sz="2000" spc="-5" dirty="0">
                <a:solidFill>
                  <a:schemeClr val="tx1"/>
                </a:solidFill>
                <a:latin typeface="Calibri" panose="020F0502020204030204" pitchFamily="34" charset="0"/>
                <a:cs typeface="Calibri" panose="020F0502020204030204" pitchFamily="34" charset="0"/>
              </a:rPr>
              <a:t>Usage of </a:t>
            </a:r>
            <a:r>
              <a:rPr lang="en-US" sz="2000" dirty="0">
                <a:solidFill>
                  <a:schemeClr val="tx1"/>
                </a:solidFill>
                <a:latin typeface="Calibri" panose="020F0502020204030204" pitchFamily="34" charset="0"/>
                <a:cs typeface="Calibri" panose="020F0502020204030204" pitchFamily="34" charset="0"/>
              </a:rPr>
              <a:t>cars </a:t>
            </a:r>
            <a:r>
              <a:rPr lang="en-US" sz="2000" spc="-5" dirty="0">
                <a:solidFill>
                  <a:schemeClr val="tx1"/>
                </a:solidFill>
                <a:latin typeface="Calibri" panose="020F0502020204030204" pitchFamily="34" charset="0"/>
                <a:cs typeface="Calibri" panose="020F0502020204030204" pitchFamily="34" charset="0"/>
              </a:rPr>
              <a:t>in </a:t>
            </a:r>
            <a:r>
              <a:rPr lang="en-US" sz="2000" dirty="0">
                <a:solidFill>
                  <a:schemeClr val="tx1"/>
                </a:solidFill>
                <a:latin typeface="Calibri" panose="020F0502020204030204" pitchFamily="34" charset="0"/>
                <a:cs typeface="Calibri" panose="020F0502020204030204" pitchFamily="34" charset="0"/>
              </a:rPr>
              <a:t>terrorist </a:t>
            </a:r>
            <a:r>
              <a:rPr lang="en-US" sz="2000" spc="-5" dirty="0">
                <a:solidFill>
                  <a:schemeClr val="tx1"/>
                </a:solidFill>
                <a:latin typeface="Calibri" panose="020F0502020204030204" pitchFamily="34" charset="0"/>
                <a:cs typeface="Calibri" panose="020F0502020204030204" pitchFamily="34" charset="0"/>
              </a:rPr>
              <a:t>attacks/illegal</a:t>
            </a:r>
            <a:r>
              <a:rPr lang="en-US" sz="2000" spc="65" dirty="0">
                <a:solidFill>
                  <a:schemeClr val="tx1"/>
                </a:solidFill>
                <a:latin typeface="Calibri" panose="020F0502020204030204" pitchFamily="34" charset="0"/>
                <a:cs typeface="Calibri" panose="020F0502020204030204" pitchFamily="34" charset="0"/>
              </a:rPr>
              <a:t> </a:t>
            </a:r>
            <a:r>
              <a:rPr lang="en-US" sz="2000" spc="-5" dirty="0">
                <a:solidFill>
                  <a:schemeClr val="tx1"/>
                </a:solidFill>
                <a:latin typeface="Calibri" panose="020F0502020204030204" pitchFamily="34" charset="0"/>
                <a:cs typeface="Calibri" panose="020F0502020204030204" pitchFamily="34" charset="0"/>
              </a:rPr>
              <a:t>activities.</a:t>
            </a:r>
            <a:endParaRPr lang="en-US" sz="2000" dirty="0">
              <a:solidFill>
                <a:schemeClr val="tx1"/>
              </a:solidFill>
              <a:latin typeface="Calibri" panose="020F0502020204030204" pitchFamily="34" charset="0"/>
              <a:cs typeface="Calibri" panose="020F0502020204030204" pitchFamily="34" charset="0"/>
            </a:endParaRPr>
          </a:p>
          <a:p>
            <a:pPr marL="985838" indent="0">
              <a:lnSpc>
                <a:spcPct val="150000"/>
              </a:lnSpc>
              <a:buNone/>
            </a:pPr>
            <a:endParaRPr lang="en-IN"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094320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E06E0-5101-2547-F6BA-E4298233BC19}"/>
              </a:ext>
            </a:extLst>
          </p:cNvPr>
          <p:cNvSpPr>
            <a:spLocks noGrp="1"/>
          </p:cNvSpPr>
          <p:nvPr>
            <p:ph type="title"/>
          </p:nvPr>
        </p:nvSpPr>
        <p:spPr>
          <a:xfrm>
            <a:off x="1562947" y="263527"/>
            <a:ext cx="10058400" cy="1450757"/>
          </a:xfrm>
        </p:spPr>
        <p:txBody>
          <a:bodyPr>
            <a:normAutofit/>
          </a:bodyPr>
          <a:lstStyle/>
          <a:p>
            <a:pPr>
              <a:lnSpc>
                <a:spcPct val="300000"/>
              </a:lnSpc>
            </a:pPr>
            <a:r>
              <a:rPr lang="en-IN" sz="2800" b="1" dirty="0">
                <a:latin typeface="Metrophobic"/>
              </a:rPr>
              <a:t>                                         </a:t>
            </a:r>
            <a:r>
              <a:rPr lang="en-US" sz="2800" b="1" i="0" dirty="0">
                <a:effectLst/>
                <a:latin typeface="Metrophobic"/>
                <a:ea typeface="Calibri" panose="020F0502020204030204" pitchFamily="34" charset="0"/>
                <a:cs typeface="Calibri" panose="020F0502020204030204" pitchFamily="34" charset="0"/>
              </a:rPr>
              <a:t>SOCIAL IMPACTS</a:t>
            </a:r>
            <a:endParaRPr lang="en-IN" sz="2800" b="1" dirty="0">
              <a:latin typeface="Metrophobic"/>
            </a:endParaRPr>
          </a:p>
        </p:txBody>
      </p:sp>
      <p:sp>
        <p:nvSpPr>
          <p:cNvPr id="3" name="Content Placeholder 2">
            <a:extLst>
              <a:ext uri="{FF2B5EF4-FFF2-40B4-BE49-F238E27FC236}">
                <a16:creationId xmlns:a16="http://schemas.microsoft.com/office/drawing/2014/main" id="{1142CDF2-10C5-2B46-A944-482A468295C6}"/>
              </a:ext>
            </a:extLst>
          </p:cNvPr>
          <p:cNvSpPr>
            <a:spLocks noGrp="1"/>
          </p:cNvSpPr>
          <p:nvPr>
            <p:ph idx="1"/>
          </p:nvPr>
        </p:nvSpPr>
        <p:spPr>
          <a:xfrm>
            <a:off x="695505" y="1301270"/>
            <a:ext cx="11045586" cy="3450613"/>
          </a:xfrm>
        </p:spPr>
        <p:txBody>
          <a:bodyPr>
            <a:normAutofit/>
          </a:bodyPr>
          <a:lstStyle/>
          <a:p>
            <a:pPr marL="505460" marR="214629" indent="-285750" algn="just">
              <a:lnSpc>
                <a:spcPct val="100000"/>
              </a:lnSpc>
              <a:spcBef>
                <a:spcPts val="100"/>
              </a:spcBef>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1074737" marR="214629" indent="0">
              <a:lnSpc>
                <a:spcPct val="100000"/>
              </a:lnSpc>
              <a:spcBef>
                <a:spcPts val="100"/>
              </a:spcBef>
              <a:buNone/>
            </a:pPr>
            <a:endParaRPr lang="en-US" sz="3600" dirty="0">
              <a:latin typeface="Calibri" panose="020F0502020204030204" pitchFamily="34" charset="0"/>
              <a:cs typeface="Calibri" panose="020F0502020204030204" pitchFamily="34" charset="0"/>
            </a:endParaRPr>
          </a:p>
          <a:p>
            <a:pPr marL="1417637" marR="214629" indent="-342900">
              <a:lnSpc>
                <a:spcPct val="100000"/>
              </a:lnSpc>
              <a:spcBef>
                <a:spcPts val="100"/>
              </a:spcBef>
            </a:pPr>
            <a:r>
              <a:rPr lang="en-US" dirty="0">
                <a:latin typeface="Calibri (Body)"/>
              </a:rPr>
              <a:t>D</a:t>
            </a:r>
            <a:r>
              <a:rPr lang="en-US" sz="2000" b="0" i="0" dirty="0">
                <a:effectLst/>
                <a:latin typeface="Calibri (Body)"/>
              </a:rPr>
              <a:t>etection of vehicle speed can play a vital role in maintaining road safety. It can help identify vehicles that are violating speed limits and pose a risk to other driver.</a:t>
            </a:r>
          </a:p>
          <a:p>
            <a:pPr marL="1417637" marR="214629" indent="-342900">
              <a:lnSpc>
                <a:spcPct val="100000"/>
              </a:lnSpc>
              <a:spcBef>
                <a:spcPts val="100"/>
              </a:spcBef>
            </a:pPr>
            <a:endParaRPr lang="en-US" dirty="0">
              <a:latin typeface="Calibri (Body)"/>
            </a:endParaRPr>
          </a:p>
          <a:p>
            <a:pPr marL="1417637" marR="214629" indent="-342900">
              <a:lnSpc>
                <a:spcPct val="100000"/>
              </a:lnSpc>
              <a:spcBef>
                <a:spcPts val="100"/>
              </a:spcBef>
            </a:pPr>
            <a:r>
              <a:rPr lang="en-US" sz="2000" b="0" i="0" dirty="0">
                <a:effectLst/>
                <a:latin typeface="Calibri" panose="020F0502020204030204" pitchFamily="34" charset="0"/>
                <a:ea typeface="Calibri" panose="020F0502020204030204" pitchFamily="34" charset="0"/>
                <a:cs typeface="Calibri" panose="020F0502020204030204" pitchFamily="34" charset="0"/>
              </a:rPr>
              <a:t>By using this road vehicle analysis we can store the information about each and every  vehicles which are captured by the camera it will be useful for crime prediction. </a:t>
            </a:r>
          </a:p>
          <a:p>
            <a:pPr marL="1074737" marR="214629" indent="0">
              <a:lnSpc>
                <a:spcPct val="100000"/>
              </a:lnSpc>
              <a:spcBef>
                <a:spcPts val="100"/>
              </a:spcBef>
              <a:buNone/>
            </a:pPr>
            <a:endParaRPr lang="en-US" sz="2000" b="0" i="0" dirty="0">
              <a:effectLst/>
              <a:latin typeface="Calibri (Body)"/>
            </a:endParaRPr>
          </a:p>
          <a:p>
            <a:pPr marL="1417637" marR="214629" indent="-342900">
              <a:lnSpc>
                <a:spcPct val="100000"/>
              </a:lnSpc>
              <a:spcBef>
                <a:spcPts val="100"/>
              </a:spcBef>
            </a:pPr>
            <a:endParaRPr lang="en-US" sz="2000" b="0" i="0" dirty="0">
              <a:effectLst/>
              <a:latin typeface="Calibri (Body)"/>
            </a:endParaRPr>
          </a:p>
          <a:p>
            <a:pPr marL="1074737" marR="214629" indent="0">
              <a:lnSpc>
                <a:spcPct val="150000"/>
              </a:lnSpc>
              <a:spcBef>
                <a:spcPts val="100"/>
              </a:spcBef>
              <a:buNone/>
            </a:pPr>
            <a:endParaRPr lang="en-IN" dirty="0">
              <a:latin typeface="Calibri (Body)"/>
              <a:cs typeface="Calibri" panose="020F0502020204030204" pitchFamily="34" charset="0"/>
            </a:endParaRPr>
          </a:p>
          <a:p>
            <a:pPr marL="1074737" marR="214629" indent="0">
              <a:lnSpc>
                <a:spcPct val="150000"/>
              </a:lnSpc>
              <a:spcBef>
                <a:spcPts val="100"/>
              </a:spcBef>
              <a:buNone/>
            </a:pPr>
            <a:endParaRPr lang="en-IN" dirty="0">
              <a:latin typeface="Calibri (Body)"/>
              <a:cs typeface="Calibri" panose="020F0502020204030204" pitchFamily="34" charset="0"/>
            </a:endParaRPr>
          </a:p>
        </p:txBody>
      </p:sp>
    </p:spTree>
    <p:extLst>
      <p:ext uri="{BB962C8B-B14F-4D97-AF65-F5344CB8AC3E}">
        <p14:creationId xmlns:p14="http://schemas.microsoft.com/office/powerpoint/2010/main" val="276370512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73E9D-970B-0A08-CBA4-3F0FAD36021A}"/>
              </a:ext>
            </a:extLst>
          </p:cNvPr>
          <p:cNvSpPr>
            <a:spLocks noGrp="1"/>
          </p:cNvSpPr>
          <p:nvPr>
            <p:ph type="title"/>
          </p:nvPr>
        </p:nvSpPr>
        <p:spPr>
          <a:xfrm>
            <a:off x="1451579" y="427383"/>
            <a:ext cx="9603275" cy="1488889"/>
          </a:xfrm>
        </p:spPr>
        <p:txBody>
          <a:bodyPr>
            <a:normAutofit/>
          </a:bodyPr>
          <a:lstStyle/>
          <a:p>
            <a:pPr algn="ctr"/>
            <a:br>
              <a:rPr lang="en-IN" sz="2800" b="1" dirty="0">
                <a:latin typeface="Metrophobic"/>
              </a:rPr>
            </a:br>
            <a:r>
              <a:rPr lang="en-IN" sz="2800" b="1" dirty="0">
                <a:latin typeface="Metrophobic"/>
              </a:rPr>
              <a:t>EXISTING SYSTEM</a:t>
            </a:r>
            <a:endParaRPr lang="en-IN" sz="2800" dirty="0">
              <a:latin typeface="Metrophobic"/>
            </a:endParaRPr>
          </a:p>
        </p:txBody>
      </p:sp>
      <p:sp>
        <p:nvSpPr>
          <p:cNvPr id="3" name="Content Placeholder 2">
            <a:extLst>
              <a:ext uri="{FF2B5EF4-FFF2-40B4-BE49-F238E27FC236}">
                <a16:creationId xmlns:a16="http://schemas.microsoft.com/office/drawing/2014/main" id="{9831268D-A7E5-F546-B627-9455DAEB1C4C}"/>
              </a:ext>
            </a:extLst>
          </p:cNvPr>
          <p:cNvSpPr>
            <a:spLocks noGrp="1"/>
          </p:cNvSpPr>
          <p:nvPr>
            <p:ph idx="1"/>
          </p:nvPr>
        </p:nvSpPr>
        <p:spPr/>
        <p:txBody>
          <a:bodyPr>
            <a:normAutofit/>
          </a:bodyPr>
          <a:lstStyle/>
          <a:p>
            <a:pPr marL="505460" marR="214629" indent="-285750" algn="just">
              <a:lnSpc>
                <a:spcPct val="100000"/>
              </a:lnSpc>
              <a:spcBef>
                <a:spcPts val="100"/>
              </a:spcBef>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505460" marR="214629" indent="-285750" algn="just">
              <a:lnSpc>
                <a:spcPct val="100000"/>
              </a:lnSpc>
              <a:spcBef>
                <a:spcPts val="100"/>
              </a:spcBef>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 Existing system various sensors used to detect the speed of the vehicle.</a:t>
            </a:r>
          </a:p>
          <a:p>
            <a:pPr marL="505460" marR="214629" indent="-285750" algn="just">
              <a:lnSpc>
                <a:spcPct val="100000"/>
              </a:lnSpc>
              <a:spcBef>
                <a:spcPts val="100"/>
              </a:spcBef>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505460" marR="214629" indent="-285750" algn="just">
              <a:lnSpc>
                <a:spcPct val="100000"/>
              </a:lnSpc>
              <a:spcBef>
                <a:spcPts val="100"/>
              </a:spcBef>
              <a:buFont typeface="Arial" panose="020B0604020202020204" pitchFamily="34" charset="0"/>
              <a:buChar char="•"/>
            </a:pPr>
            <a:r>
              <a:rPr lang="en-US" dirty="0">
                <a:latin typeface="Calibri" panose="020F0502020204030204" pitchFamily="34" charset="0"/>
                <a:cs typeface="Calibri" panose="020F0502020204030204" pitchFamily="34" charset="0"/>
              </a:rPr>
              <a:t>Sensor examples- Radar, RF Transmitter, Ultrasonic Sensor, LIDAR used for Vehicle speed estimation and to detect the speed of the vehicle but the cost is high.</a:t>
            </a:r>
          </a:p>
          <a:p>
            <a:pPr marL="471170" marR="214629" indent="-342900" algn="just">
              <a:lnSpc>
                <a:spcPct val="100000"/>
              </a:lnSpc>
              <a:spcBef>
                <a:spcPts val="100"/>
              </a:spcBef>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471170" marR="214629" indent="-342900" algn="just">
              <a:lnSpc>
                <a:spcPct val="100000"/>
              </a:lnSpc>
              <a:spcBef>
                <a:spcPts val="100"/>
              </a:spcBef>
              <a:buFont typeface="Arial" panose="020B0604020202020204" pitchFamily="34" charset="0"/>
              <a:buChar char="•"/>
            </a:pPr>
            <a:r>
              <a:rPr lang="en-US" dirty="0">
                <a:latin typeface="Calibri" panose="020F0502020204030204" pitchFamily="34" charset="0"/>
                <a:cs typeface="Calibri" panose="020F0502020204030204" pitchFamily="34" charset="0"/>
              </a:rPr>
              <a:t>Now a day camera is used to detect the vehicle using the CNN (Convolution Neural Network) . It is  highly efficient but the loss may occur and failed to detect the direction of the vehicle. </a:t>
            </a:r>
          </a:p>
          <a:p>
            <a:pPr marL="219710" marR="214629" algn="just">
              <a:lnSpc>
                <a:spcPct val="100000"/>
              </a:lnSpc>
              <a:spcBef>
                <a:spcPts val="100"/>
              </a:spcBef>
            </a:pPr>
            <a:endParaRPr lang="en-US" sz="2800"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43955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E06E0-5101-2547-F6BA-E4298233BC19}"/>
              </a:ext>
            </a:extLst>
          </p:cNvPr>
          <p:cNvSpPr>
            <a:spLocks noGrp="1"/>
          </p:cNvSpPr>
          <p:nvPr>
            <p:ph type="title"/>
          </p:nvPr>
        </p:nvSpPr>
        <p:spPr>
          <a:xfrm>
            <a:off x="1562947" y="263527"/>
            <a:ext cx="10058400" cy="1450757"/>
          </a:xfrm>
        </p:spPr>
        <p:txBody>
          <a:bodyPr>
            <a:normAutofit/>
          </a:bodyPr>
          <a:lstStyle/>
          <a:p>
            <a:pPr>
              <a:lnSpc>
                <a:spcPct val="300000"/>
              </a:lnSpc>
            </a:pPr>
            <a:r>
              <a:rPr lang="en-IN" sz="2800" b="1" dirty="0">
                <a:latin typeface="Metrophobic"/>
              </a:rPr>
              <a:t>                                       PROBLEM STATEMENT</a:t>
            </a:r>
          </a:p>
        </p:txBody>
      </p:sp>
      <p:sp>
        <p:nvSpPr>
          <p:cNvPr id="3" name="Content Placeholder 2">
            <a:extLst>
              <a:ext uri="{FF2B5EF4-FFF2-40B4-BE49-F238E27FC236}">
                <a16:creationId xmlns:a16="http://schemas.microsoft.com/office/drawing/2014/main" id="{1142CDF2-10C5-2B46-A944-482A468295C6}"/>
              </a:ext>
            </a:extLst>
          </p:cNvPr>
          <p:cNvSpPr>
            <a:spLocks noGrp="1"/>
          </p:cNvSpPr>
          <p:nvPr>
            <p:ph idx="1"/>
          </p:nvPr>
        </p:nvSpPr>
        <p:spPr>
          <a:xfrm>
            <a:off x="695505" y="1301270"/>
            <a:ext cx="11045586" cy="3450613"/>
          </a:xfrm>
        </p:spPr>
        <p:txBody>
          <a:bodyPr>
            <a:normAutofit/>
          </a:bodyPr>
          <a:lstStyle/>
          <a:p>
            <a:pPr marL="505460" marR="214629" indent="-285750" algn="just">
              <a:lnSpc>
                <a:spcPct val="100000"/>
              </a:lnSpc>
              <a:spcBef>
                <a:spcPts val="100"/>
              </a:spcBef>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505460" marR="214629" indent="-285750" algn="just">
              <a:lnSpc>
                <a:spcPct val="100000"/>
              </a:lnSpc>
              <a:spcBef>
                <a:spcPts val="100"/>
              </a:spcBef>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1074737" marR="214629" indent="0">
              <a:lnSpc>
                <a:spcPct val="200000"/>
              </a:lnSpc>
              <a:spcBef>
                <a:spcPts val="100"/>
              </a:spcBef>
              <a:buNone/>
            </a:pPr>
            <a:r>
              <a:rPr lang="en-US" dirty="0">
                <a:latin typeface="Calibri (Body)"/>
              </a:rPr>
              <a:t>D</a:t>
            </a:r>
            <a:r>
              <a:rPr lang="en-US" b="0" i="0" dirty="0">
                <a:effectLst/>
                <a:latin typeface="Calibri (Body)"/>
              </a:rPr>
              <a:t>evelop a DNN Model that can accurately </a:t>
            </a:r>
            <a:r>
              <a:rPr lang="en-US" dirty="0">
                <a:latin typeface="Calibri (Body)"/>
              </a:rPr>
              <a:t>detect vehicles</a:t>
            </a:r>
            <a:r>
              <a:rPr lang="en-US" b="0" i="0" dirty="0">
                <a:effectLst/>
                <a:latin typeface="Calibri (Body)"/>
              </a:rPr>
              <a:t> in a video stream, classify their types, determine their colors, and estimate their speeds.</a:t>
            </a:r>
            <a:endParaRPr lang="en-IN" dirty="0">
              <a:latin typeface="Calibri (Body)"/>
              <a:cs typeface="Calibri" panose="020F0502020204030204" pitchFamily="34" charset="0"/>
            </a:endParaRPr>
          </a:p>
        </p:txBody>
      </p:sp>
    </p:spTree>
    <p:extLst>
      <p:ext uri="{BB962C8B-B14F-4D97-AF65-F5344CB8AC3E}">
        <p14:creationId xmlns:p14="http://schemas.microsoft.com/office/powerpoint/2010/main" val="374065438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CD32-2F97-9193-DCDA-2961E50A358A}"/>
              </a:ext>
            </a:extLst>
          </p:cNvPr>
          <p:cNvSpPr>
            <a:spLocks noGrp="1"/>
          </p:cNvSpPr>
          <p:nvPr>
            <p:ph type="title"/>
          </p:nvPr>
        </p:nvSpPr>
        <p:spPr>
          <a:xfrm>
            <a:off x="1451579" y="407503"/>
            <a:ext cx="9603275" cy="1446251"/>
          </a:xfrm>
        </p:spPr>
        <p:txBody>
          <a:bodyPr>
            <a:normAutofit/>
          </a:bodyPr>
          <a:lstStyle/>
          <a:p>
            <a:pPr algn="ctr"/>
            <a:br>
              <a:rPr lang="en" sz="2800" b="1" dirty="0">
                <a:latin typeface="Metrophobic"/>
              </a:rPr>
            </a:br>
            <a:r>
              <a:rPr lang="en" sz="2800" b="1" dirty="0">
                <a:latin typeface="Metrophobic"/>
              </a:rPr>
              <a:t>PROPOSED SYSTEM</a:t>
            </a:r>
            <a:endParaRPr lang="en-IN" sz="2800" b="1" dirty="0">
              <a:latin typeface="Metrophobic"/>
            </a:endParaRPr>
          </a:p>
        </p:txBody>
      </p:sp>
      <p:sp>
        <p:nvSpPr>
          <p:cNvPr id="3" name="Content Placeholder 2">
            <a:extLst>
              <a:ext uri="{FF2B5EF4-FFF2-40B4-BE49-F238E27FC236}">
                <a16:creationId xmlns:a16="http://schemas.microsoft.com/office/drawing/2014/main" id="{3983502B-8868-5B61-F37C-4C40DA822FA8}"/>
              </a:ext>
            </a:extLst>
          </p:cNvPr>
          <p:cNvSpPr>
            <a:spLocks noGrp="1"/>
          </p:cNvSpPr>
          <p:nvPr>
            <p:ph idx="1"/>
          </p:nvPr>
        </p:nvSpPr>
        <p:spPr>
          <a:xfrm>
            <a:off x="904240" y="1417320"/>
            <a:ext cx="10383520" cy="4023360"/>
          </a:xfrm>
        </p:spPr>
        <p:txBody>
          <a:bodyPr>
            <a:normAutofit lnSpcReduction="10000"/>
          </a:bodyPr>
          <a:lstStyle/>
          <a:p>
            <a:pPr marL="0" indent="0">
              <a:buNone/>
            </a:pPr>
            <a:endParaRPr lang="en-IN" dirty="0">
              <a:latin typeface="+mj-lt"/>
            </a:endParaRPr>
          </a:p>
          <a:p>
            <a:pPr marL="0" indent="0">
              <a:buNone/>
            </a:pPr>
            <a:endParaRPr lang="en-IN" sz="24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To overcome the loss we using DNN (Deep Neural Network) to detect type of the vehicle and speed of the vehicle.</a:t>
            </a:r>
          </a:p>
          <a:p>
            <a:pPr>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Once  the vehicles are </a:t>
            </a:r>
            <a:r>
              <a:rPr lang="en-US" sz="2400" b="0" i="0" dirty="0">
                <a:solidFill>
                  <a:srgbClr val="252525"/>
                </a:solidFill>
                <a:effectLst/>
                <a:latin typeface="Calibri" panose="020F0502020204030204" pitchFamily="34" charset="0"/>
                <a:ea typeface="Calibri" panose="020F0502020204030204" pitchFamily="34" charset="0"/>
                <a:cs typeface="Calibri" panose="020F0502020204030204" pitchFamily="34" charset="0"/>
              </a:rPr>
              <a:t>detect</a:t>
            </a:r>
            <a:r>
              <a:rPr lang="en-US" sz="2400" dirty="0">
                <a:latin typeface="Calibri" panose="020F0502020204030204" pitchFamily="34" charset="0"/>
                <a:ea typeface="Calibri" panose="020F0502020204030204" pitchFamily="34" charset="0"/>
                <a:cs typeface="Calibri" panose="020F0502020204030204" pitchFamily="34" charset="0"/>
              </a:rPr>
              <a:t>, we can determine the speed of vehicles on the road by </a:t>
            </a:r>
            <a:r>
              <a:rPr lang="en-IN" dirty="0">
                <a:solidFill>
                  <a:srgbClr val="252525"/>
                </a:solidFill>
                <a:effectLst/>
                <a:latin typeface="Calibri" panose="020F0502020204030204" pitchFamily="34" charset="0"/>
                <a:ea typeface="Calibri" panose="020F0502020204030204" pitchFamily="34" charset="0"/>
                <a:cs typeface="Calibri" panose="020F0502020204030204" pitchFamily="34" charset="0"/>
              </a:rPr>
              <a:t>OpenCV.</a:t>
            </a:r>
          </a:p>
          <a:p>
            <a:pPr>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Our project is also predict the  type and color of the vehicle and the information is stored for future purpose.</a:t>
            </a:r>
          </a:p>
          <a:p>
            <a:pPr marL="0" indent="0">
              <a:buNone/>
            </a:pPr>
            <a:endParaRPr lang="en-US" dirty="0"/>
          </a:p>
        </p:txBody>
      </p:sp>
    </p:spTree>
    <p:extLst>
      <p:ext uri="{BB962C8B-B14F-4D97-AF65-F5344CB8AC3E}">
        <p14:creationId xmlns:p14="http://schemas.microsoft.com/office/powerpoint/2010/main" val="301133115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494DA46C-970C-6456-7B25-1A00AF66D3DC}"/>
              </a:ext>
            </a:extLst>
          </p:cNvPr>
          <p:cNvSpPr>
            <a:spLocks noChangeArrowheads="1"/>
          </p:cNvSpPr>
          <p:nvPr/>
        </p:nvSpPr>
        <p:spPr bwMode="auto">
          <a:xfrm>
            <a:off x="6806698" y="834256"/>
            <a:ext cx="2797124" cy="1369335"/>
          </a:xfrm>
          <a:prstGeom prst="flowChartProcess">
            <a:avLst/>
          </a:prstGeom>
          <a:solidFill>
            <a:srgbClr val="FFFFFF"/>
          </a:solidFill>
          <a:ln w="12700">
            <a:solidFill>
              <a:srgbClr val="000000"/>
            </a:solidFill>
            <a:miter lim="800000"/>
            <a:headEnd/>
            <a:tailEnd/>
          </a:ln>
          <a:effectLst>
            <a:outerShdw sy="23000" kx="1199993" algn="br" rotWithShape="0">
              <a:srgbClr val="000000">
                <a:alpha val="20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Color recognition by KNN is trained with color histogram</a:t>
            </a:r>
          </a:p>
        </p:txBody>
      </p:sp>
      <p:sp>
        <p:nvSpPr>
          <p:cNvPr id="5" name="Flowchart: Process 3">
            <a:extLst>
              <a:ext uri="{FF2B5EF4-FFF2-40B4-BE49-F238E27FC236}">
                <a16:creationId xmlns:a16="http://schemas.microsoft.com/office/drawing/2014/main" id="{2FE3B7A3-F5E1-7F5E-2B79-55FA373F67EC}"/>
              </a:ext>
            </a:extLst>
          </p:cNvPr>
          <p:cNvSpPr>
            <a:spLocks noChangeArrowheads="1"/>
          </p:cNvSpPr>
          <p:nvPr/>
        </p:nvSpPr>
        <p:spPr bwMode="auto">
          <a:xfrm>
            <a:off x="6891717" y="3699756"/>
            <a:ext cx="2627084" cy="1607457"/>
          </a:xfrm>
          <a:prstGeom prst="flowChartProcess">
            <a:avLst/>
          </a:prstGeom>
          <a:solidFill>
            <a:srgbClr val="FFFFFF"/>
          </a:solidFill>
          <a:ln w="12700">
            <a:solidFill>
              <a:srgbClr val="000000"/>
            </a:solidFill>
            <a:miter lim="800000"/>
            <a:headEnd/>
            <a:tailEnd/>
          </a:ln>
          <a:effectLst>
            <a:outerShdw sy="23000" kx="1199993" algn="br" rotWithShape="0">
              <a:srgbClr val="000000">
                <a:alpha val="20000"/>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Prediction of the speed and direction using pixel locations</a:t>
            </a:r>
          </a:p>
        </p:txBody>
      </p:sp>
      <p:sp>
        <p:nvSpPr>
          <p:cNvPr id="8" name="TextBox 7">
            <a:extLst>
              <a:ext uri="{FF2B5EF4-FFF2-40B4-BE49-F238E27FC236}">
                <a16:creationId xmlns:a16="http://schemas.microsoft.com/office/drawing/2014/main" id="{4757D545-063D-B4D6-7253-F34F557D54F1}"/>
              </a:ext>
            </a:extLst>
          </p:cNvPr>
          <p:cNvSpPr txBox="1"/>
          <p:nvPr/>
        </p:nvSpPr>
        <p:spPr>
          <a:xfrm>
            <a:off x="6700965" y="5433152"/>
            <a:ext cx="2902857" cy="646331"/>
          </a:xfrm>
          <a:prstGeom prst="rect">
            <a:avLst/>
          </a:prstGeom>
          <a:noFill/>
        </p:spPr>
        <p:txBody>
          <a:bodyPr wrap="square" rtlCol="0">
            <a:spAutoFit/>
          </a:bodyPr>
          <a:lstStyle/>
          <a:p>
            <a:pPr algn="ctr"/>
            <a:r>
              <a:rPr lang="en-IN" dirty="0"/>
              <a:t>Speed &amp; Direction Prediction Module</a:t>
            </a:r>
          </a:p>
        </p:txBody>
      </p:sp>
      <p:sp>
        <p:nvSpPr>
          <p:cNvPr id="9" name="TextBox 8">
            <a:extLst>
              <a:ext uri="{FF2B5EF4-FFF2-40B4-BE49-F238E27FC236}">
                <a16:creationId xmlns:a16="http://schemas.microsoft.com/office/drawing/2014/main" id="{3485F46A-79FA-D63C-851F-9277D13BEE67}"/>
              </a:ext>
            </a:extLst>
          </p:cNvPr>
          <p:cNvSpPr txBox="1"/>
          <p:nvPr/>
        </p:nvSpPr>
        <p:spPr>
          <a:xfrm>
            <a:off x="6891717" y="2325889"/>
            <a:ext cx="2627085" cy="646331"/>
          </a:xfrm>
          <a:prstGeom prst="rect">
            <a:avLst/>
          </a:prstGeom>
          <a:noFill/>
        </p:spPr>
        <p:txBody>
          <a:bodyPr wrap="square" rtlCol="0">
            <a:spAutoFit/>
          </a:bodyPr>
          <a:lstStyle/>
          <a:p>
            <a:pPr algn="ctr"/>
            <a:r>
              <a:rPr lang="en-IN" dirty="0" err="1"/>
              <a:t>Color</a:t>
            </a:r>
            <a:r>
              <a:rPr lang="en-IN" dirty="0"/>
              <a:t> Recognition Module</a:t>
            </a:r>
          </a:p>
        </p:txBody>
      </p:sp>
      <p:sp>
        <p:nvSpPr>
          <p:cNvPr id="10" name="TextBox 9">
            <a:extLst>
              <a:ext uri="{FF2B5EF4-FFF2-40B4-BE49-F238E27FC236}">
                <a16:creationId xmlns:a16="http://schemas.microsoft.com/office/drawing/2014/main" id="{1E1D1C00-248F-4FE2-3F30-268633146C77}"/>
              </a:ext>
            </a:extLst>
          </p:cNvPr>
          <p:cNvSpPr txBox="1"/>
          <p:nvPr/>
        </p:nvSpPr>
        <p:spPr>
          <a:xfrm>
            <a:off x="10337851" y="4041819"/>
            <a:ext cx="1617285" cy="923330"/>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t>Speed and Direction of the Vehicle</a:t>
            </a:r>
          </a:p>
        </p:txBody>
      </p:sp>
      <p:cxnSp>
        <p:nvCxnSpPr>
          <p:cNvPr id="12" name="Straight Arrow Connector 11">
            <a:extLst>
              <a:ext uri="{FF2B5EF4-FFF2-40B4-BE49-F238E27FC236}">
                <a16:creationId xmlns:a16="http://schemas.microsoft.com/office/drawing/2014/main" id="{0F4ADEEE-3787-646E-32E8-3F9A8A24F643}"/>
              </a:ext>
            </a:extLst>
          </p:cNvPr>
          <p:cNvCxnSpPr>
            <a:cxnSpLocks/>
          </p:cNvCxnSpPr>
          <p:nvPr/>
        </p:nvCxnSpPr>
        <p:spPr>
          <a:xfrm>
            <a:off x="2274110" y="3281222"/>
            <a:ext cx="16494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13">
            <a:extLst>
              <a:ext uri="{FF2B5EF4-FFF2-40B4-BE49-F238E27FC236}">
                <a16:creationId xmlns:a16="http://schemas.microsoft.com/office/drawing/2014/main" id="{1D4FE7B1-D96F-53FD-E07B-139588286E58}"/>
              </a:ext>
            </a:extLst>
          </p:cNvPr>
          <p:cNvCxnSpPr>
            <a:cxnSpLocks/>
            <a:endCxn id="4" idx="1"/>
          </p:cNvCxnSpPr>
          <p:nvPr/>
        </p:nvCxnSpPr>
        <p:spPr>
          <a:xfrm rot="5400000" flipH="1" flipV="1">
            <a:off x="5182065" y="1238054"/>
            <a:ext cx="1343763" cy="190550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15">
            <a:extLst>
              <a:ext uri="{FF2B5EF4-FFF2-40B4-BE49-F238E27FC236}">
                <a16:creationId xmlns:a16="http://schemas.microsoft.com/office/drawing/2014/main" id="{BEFFF431-176B-66FD-7805-390A2DE51768}"/>
              </a:ext>
            </a:extLst>
          </p:cNvPr>
          <p:cNvCxnSpPr>
            <a:cxnSpLocks/>
            <a:endCxn id="5" idx="1"/>
          </p:cNvCxnSpPr>
          <p:nvPr/>
        </p:nvCxnSpPr>
        <p:spPr>
          <a:xfrm rot="16200000" flipH="1">
            <a:off x="5494591" y="3106358"/>
            <a:ext cx="803729" cy="199052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A25B0BB3-ECC5-FCDD-D44C-6DC35CBD3F48}"/>
              </a:ext>
            </a:extLst>
          </p:cNvPr>
          <p:cNvSpPr txBox="1"/>
          <p:nvPr/>
        </p:nvSpPr>
        <p:spPr>
          <a:xfrm>
            <a:off x="2817360" y="3271328"/>
            <a:ext cx="783772" cy="369332"/>
          </a:xfrm>
          <a:prstGeom prst="rect">
            <a:avLst/>
          </a:prstGeom>
          <a:noFill/>
        </p:spPr>
        <p:txBody>
          <a:bodyPr wrap="square" rtlCol="0">
            <a:spAutoFit/>
          </a:bodyPr>
          <a:lstStyle/>
          <a:p>
            <a:r>
              <a:rPr lang="en-IN" dirty="0">
                <a:solidFill>
                  <a:srgbClr val="FF0000"/>
                </a:solidFill>
              </a:rPr>
              <a:t>frame</a:t>
            </a:r>
          </a:p>
        </p:txBody>
      </p:sp>
      <p:sp>
        <p:nvSpPr>
          <p:cNvPr id="18" name="TextBox 17">
            <a:extLst>
              <a:ext uri="{FF2B5EF4-FFF2-40B4-BE49-F238E27FC236}">
                <a16:creationId xmlns:a16="http://schemas.microsoft.com/office/drawing/2014/main" id="{AF8E3607-3CBE-92B9-F1F9-23156BCDE690}"/>
              </a:ext>
            </a:extLst>
          </p:cNvPr>
          <p:cNvSpPr txBox="1"/>
          <p:nvPr/>
        </p:nvSpPr>
        <p:spPr>
          <a:xfrm>
            <a:off x="4403521" y="853425"/>
            <a:ext cx="2058964" cy="646331"/>
          </a:xfrm>
          <a:prstGeom prst="rect">
            <a:avLst/>
          </a:prstGeom>
          <a:noFill/>
        </p:spPr>
        <p:txBody>
          <a:bodyPr wrap="square" rtlCol="0">
            <a:spAutoFit/>
          </a:bodyPr>
          <a:lstStyle/>
          <a:p>
            <a:pPr algn="ctr"/>
            <a:r>
              <a:rPr lang="en-IN" dirty="0">
                <a:solidFill>
                  <a:srgbClr val="FF0000"/>
                </a:solidFill>
              </a:rPr>
              <a:t>Detected  Vehicle Image</a:t>
            </a:r>
          </a:p>
        </p:txBody>
      </p:sp>
      <p:sp>
        <p:nvSpPr>
          <p:cNvPr id="19" name="TextBox 18">
            <a:extLst>
              <a:ext uri="{FF2B5EF4-FFF2-40B4-BE49-F238E27FC236}">
                <a16:creationId xmlns:a16="http://schemas.microsoft.com/office/drawing/2014/main" id="{14988B06-3451-FFEE-256C-6D5FD73DC345}"/>
              </a:ext>
            </a:extLst>
          </p:cNvPr>
          <p:cNvSpPr txBox="1"/>
          <p:nvPr/>
        </p:nvSpPr>
        <p:spPr>
          <a:xfrm>
            <a:off x="4057298" y="4660882"/>
            <a:ext cx="2409371" cy="646331"/>
          </a:xfrm>
          <a:prstGeom prst="rect">
            <a:avLst/>
          </a:prstGeom>
          <a:noFill/>
        </p:spPr>
        <p:txBody>
          <a:bodyPr wrap="square" rtlCol="0">
            <a:spAutoFit/>
          </a:bodyPr>
          <a:lstStyle/>
          <a:p>
            <a:pPr algn="ctr"/>
            <a:r>
              <a:rPr lang="en-IN" dirty="0">
                <a:solidFill>
                  <a:srgbClr val="FF0000"/>
                </a:solidFill>
              </a:rPr>
              <a:t>Detected Vehicle Image Pixel Locations</a:t>
            </a:r>
          </a:p>
        </p:txBody>
      </p:sp>
      <p:cxnSp>
        <p:nvCxnSpPr>
          <p:cNvPr id="23" name="Straight Arrow Connector 22">
            <a:extLst>
              <a:ext uri="{FF2B5EF4-FFF2-40B4-BE49-F238E27FC236}">
                <a16:creationId xmlns:a16="http://schemas.microsoft.com/office/drawing/2014/main" id="{9B09C12D-F6E9-1E12-EBF3-DE18A23B4CB5}"/>
              </a:ext>
            </a:extLst>
          </p:cNvPr>
          <p:cNvCxnSpPr>
            <a:cxnSpLocks/>
            <a:stCxn id="4" idx="3"/>
          </p:cNvCxnSpPr>
          <p:nvPr/>
        </p:nvCxnSpPr>
        <p:spPr>
          <a:xfrm flipV="1">
            <a:off x="9603822" y="1499756"/>
            <a:ext cx="512430" cy="19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530E466-29BA-F4D9-F383-3DB027895439}"/>
              </a:ext>
            </a:extLst>
          </p:cNvPr>
          <p:cNvCxnSpPr>
            <a:cxnSpLocks/>
            <a:stCxn id="5" idx="3"/>
            <a:endCxn id="10" idx="1"/>
          </p:cNvCxnSpPr>
          <p:nvPr/>
        </p:nvCxnSpPr>
        <p:spPr>
          <a:xfrm flipV="1">
            <a:off x="9518801" y="4503484"/>
            <a:ext cx="8190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A133E98-4226-2585-6036-C58D74445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90" y="2594831"/>
            <a:ext cx="2090466" cy="15047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0BEF086-4191-CD67-323C-B7D2C8CF52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8802" y="2147404"/>
            <a:ext cx="1274762" cy="10033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EC4B3AD-FF93-5070-CA03-7369309D04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6252" y="771625"/>
            <a:ext cx="1990248" cy="1419181"/>
          </a:xfrm>
          <a:prstGeom prst="rect">
            <a:avLst/>
          </a:prstGeom>
        </p:spPr>
      </p:pic>
      <p:pic>
        <p:nvPicPr>
          <p:cNvPr id="13" name="WhatsApp Video 2023-03-02 at 10.09.22">
            <a:hlinkClick r:id="" action="ppaction://media"/>
            <a:extLst>
              <a:ext uri="{FF2B5EF4-FFF2-40B4-BE49-F238E27FC236}">
                <a16:creationId xmlns:a16="http://schemas.microsoft.com/office/drawing/2014/main" id="{5A850AC4-B70B-6B81-A011-A7A01E3106A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23546" y="2881856"/>
            <a:ext cx="1649436" cy="948210"/>
          </a:xfrm>
          <a:prstGeom prst="rect">
            <a:avLst/>
          </a:prstGeom>
        </p:spPr>
      </p:pic>
      <p:sp>
        <p:nvSpPr>
          <p:cNvPr id="24" name="TextBox 23">
            <a:extLst>
              <a:ext uri="{FF2B5EF4-FFF2-40B4-BE49-F238E27FC236}">
                <a16:creationId xmlns:a16="http://schemas.microsoft.com/office/drawing/2014/main" id="{ADE32A7B-207C-414E-BFC7-58A55F5ADCF6}"/>
              </a:ext>
            </a:extLst>
          </p:cNvPr>
          <p:cNvSpPr txBox="1"/>
          <p:nvPr/>
        </p:nvSpPr>
        <p:spPr>
          <a:xfrm>
            <a:off x="0" y="4199018"/>
            <a:ext cx="2281038" cy="92333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Arial" panose="020B0604020202020204" pitchFamily="34" charset="0"/>
              </a:rPr>
              <a:t>Read input video frame by frame with OpenCV</a:t>
            </a:r>
          </a:p>
        </p:txBody>
      </p:sp>
      <p:sp>
        <p:nvSpPr>
          <p:cNvPr id="28" name="TextBox 27">
            <a:extLst>
              <a:ext uri="{FF2B5EF4-FFF2-40B4-BE49-F238E27FC236}">
                <a16:creationId xmlns:a16="http://schemas.microsoft.com/office/drawing/2014/main" id="{A6DD72D9-F640-9C0B-F2AB-1D1C9177B173}"/>
              </a:ext>
            </a:extLst>
          </p:cNvPr>
          <p:cNvSpPr txBox="1"/>
          <p:nvPr/>
        </p:nvSpPr>
        <p:spPr>
          <a:xfrm>
            <a:off x="10532891" y="2203591"/>
            <a:ext cx="1342387" cy="646331"/>
          </a:xfrm>
          <a:prstGeom prst="rect">
            <a:avLst/>
          </a:prstGeom>
          <a:noFill/>
        </p:spPr>
        <p:txBody>
          <a:bodyPr wrap="square">
            <a:spAutoFit/>
          </a:bodyPr>
          <a:lstStyle/>
          <a:p>
            <a:pPr algn="ctr"/>
            <a:r>
              <a:rPr lang="en-IN" dirty="0" err="1">
                <a:solidFill>
                  <a:srgbClr val="FF0000"/>
                </a:solidFill>
              </a:rPr>
              <a:t>Color</a:t>
            </a:r>
            <a:r>
              <a:rPr lang="en-IN" dirty="0">
                <a:solidFill>
                  <a:srgbClr val="FF0000"/>
                </a:solidFill>
              </a:rPr>
              <a:t> of the Vehicle</a:t>
            </a:r>
          </a:p>
        </p:txBody>
      </p:sp>
      <p:sp>
        <p:nvSpPr>
          <p:cNvPr id="31" name="TextBox 30">
            <a:extLst>
              <a:ext uri="{FF2B5EF4-FFF2-40B4-BE49-F238E27FC236}">
                <a16:creationId xmlns:a16="http://schemas.microsoft.com/office/drawing/2014/main" id="{7B896E9D-89C0-F345-1EB9-C68868035530}"/>
              </a:ext>
            </a:extLst>
          </p:cNvPr>
          <p:cNvSpPr txBox="1"/>
          <p:nvPr/>
        </p:nvSpPr>
        <p:spPr>
          <a:xfrm>
            <a:off x="5376034" y="2911755"/>
            <a:ext cx="2409371"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DNN vehicle detection module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35569182-1114-507C-15FA-F40E31059C6B}"/>
              </a:ext>
            </a:extLst>
          </p:cNvPr>
          <p:cNvSpPr txBox="1"/>
          <p:nvPr/>
        </p:nvSpPr>
        <p:spPr>
          <a:xfrm>
            <a:off x="4781928" y="-13543"/>
            <a:ext cx="2628143" cy="523220"/>
          </a:xfrm>
          <a:prstGeom prst="rect">
            <a:avLst/>
          </a:prstGeom>
          <a:noFill/>
        </p:spPr>
        <p:txBody>
          <a:bodyPr wrap="square">
            <a:spAutoFit/>
          </a:bodyPr>
          <a:lstStyle/>
          <a:p>
            <a:pPr fontAlgn="t"/>
            <a:r>
              <a:rPr lang="en-US" sz="2800" b="1" dirty="0">
                <a:effectLst/>
                <a:latin typeface="Metrophobic"/>
              </a:rPr>
              <a:t>WORK FLOW</a:t>
            </a:r>
          </a:p>
        </p:txBody>
      </p:sp>
    </p:spTree>
    <p:extLst>
      <p:ext uri="{BB962C8B-B14F-4D97-AF65-F5344CB8AC3E}">
        <p14:creationId xmlns:p14="http://schemas.microsoft.com/office/powerpoint/2010/main" val="39488523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74C0-82C9-81F7-A6B8-615CE27C24FC}"/>
              </a:ext>
            </a:extLst>
          </p:cNvPr>
          <p:cNvSpPr txBox="1">
            <a:spLocks/>
          </p:cNvSpPr>
          <p:nvPr/>
        </p:nvSpPr>
        <p:spPr>
          <a:xfrm>
            <a:off x="2152696" y="-73016"/>
            <a:ext cx="6159501" cy="797736"/>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IN" dirty="0"/>
              <a:t>                       </a:t>
            </a:r>
            <a:r>
              <a:rPr lang="en-IN" sz="2800" b="1" dirty="0">
                <a:latin typeface="Metrophobic"/>
              </a:rPr>
              <a:t>vehicle detection</a:t>
            </a:r>
          </a:p>
        </p:txBody>
      </p:sp>
      <p:sp>
        <p:nvSpPr>
          <p:cNvPr id="3" name="Content Placeholder 2">
            <a:extLst>
              <a:ext uri="{FF2B5EF4-FFF2-40B4-BE49-F238E27FC236}">
                <a16:creationId xmlns:a16="http://schemas.microsoft.com/office/drawing/2014/main" id="{84001A9A-238C-B068-A9AA-6DAD549802F8}"/>
              </a:ext>
            </a:extLst>
          </p:cNvPr>
          <p:cNvSpPr txBox="1">
            <a:spLocks/>
          </p:cNvSpPr>
          <p:nvPr/>
        </p:nvSpPr>
        <p:spPr>
          <a:xfrm>
            <a:off x="901337" y="1684626"/>
            <a:ext cx="10058400" cy="402336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E4AA44BC-FF9B-41A7-A113-83FBCE4B6A0D}"/>
              </a:ext>
            </a:extLst>
          </p:cNvPr>
          <p:cNvSpPr/>
          <p:nvPr/>
        </p:nvSpPr>
        <p:spPr>
          <a:xfrm>
            <a:off x="393544" y="3797026"/>
            <a:ext cx="1677438" cy="9253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E6D85C95-7EB8-68E7-82EE-D3E15FBC5872}"/>
              </a:ext>
            </a:extLst>
          </p:cNvPr>
          <p:cNvSpPr/>
          <p:nvPr/>
        </p:nvSpPr>
        <p:spPr>
          <a:xfrm>
            <a:off x="2896679" y="3815576"/>
            <a:ext cx="1868557" cy="925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CF7A3C39-B546-7E0B-7791-5771E9881E39}"/>
              </a:ext>
            </a:extLst>
          </p:cNvPr>
          <p:cNvSpPr/>
          <p:nvPr/>
        </p:nvSpPr>
        <p:spPr>
          <a:xfrm>
            <a:off x="5478144" y="3837833"/>
            <a:ext cx="1868557" cy="92539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8774171A-80D9-A0AB-3696-7BA505342AA1}"/>
              </a:ext>
            </a:extLst>
          </p:cNvPr>
          <p:cNvSpPr/>
          <p:nvPr/>
        </p:nvSpPr>
        <p:spPr>
          <a:xfrm>
            <a:off x="5471683" y="2537595"/>
            <a:ext cx="1868557" cy="8200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3BD07F81-E625-1108-13EE-04F9C5B4C4C5}"/>
              </a:ext>
            </a:extLst>
          </p:cNvPr>
          <p:cNvCxnSpPr>
            <a:stCxn id="6" idx="6"/>
            <a:endCxn id="8" idx="1"/>
          </p:cNvCxnSpPr>
          <p:nvPr/>
        </p:nvCxnSpPr>
        <p:spPr>
          <a:xfrm>
            <a:off x="2070982" y="4259721"/>
            <a:ext cx="825697" cy="18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157185-1757-7591-DA51-8F814201F64F}"/>
              </a:ext>
            </a:extLst>
          </p:cNvPr>
          <p:cNvCxnSpPr>
            <a:stCxn id="8" idx="3"/>
            <a:endCxn id="9" idx="1"/>
          </p:cNvCxnSpPr>
          <p:nvPr/>
        </p:nvCxnSpPr>
        <p:spPr>
          <a:xfrm>
            <a:off x="4765236" y="4278271"/>
            <a:ext cx="712908" cy="22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7A8BD8-523C-45F3-5A48-B3F10EF12CB4}"/>
              </a:ext>
            </a:extLst>
          </p:cNvPr>
          <p:cNvCxnSpPr>
            <a:cxnSpLocks/>
            <a:stCxn id="4" idx="2"/>
            <a:endCxn id="11" idx="0"/>
          </p:cNvCxnSpPr>
          <p:nvPr/>
        </p:nvCxnSpPr>
        <p:spPr>
          <a:xfrm flipH="1">
            <a:off x="6405962" y="1919959"/>
            <a:ext cx="6460" cy="617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C6004B-989B-7630-E406-1824ACC40C30}"/>
              </a:ext>
            </a:extLst>
          </p:cNvPr>
          <p:cNvCxnSpPr>
            <a:stCxn id="11" idx="2"/>
            <a:endCxn id="9" idx="0"/>
          </p:cNvCxnSpPr>
          <p:nvPr/>
        </p:nvCxnSpPr>
        <p:spPr>
          <a:xfrm>
            <a:off x="6405962" y="3357668"/>
            <a:ext cx="6461" cy="480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672E40-0ED0-05A0-B2F6-BFA889D27E4D}"/>
              </a:ext>
            </a:extLst>
          </p:cNvPr>
          <p:cNvCxnSpPr>
            <a:cxnSpLocks/>
            <a:stCxn id="9" idx="3"/>
          </p:cNvCxnSpPr>
          <p:nvPr/>
        </p:nvCxnSpPr>
        <p:spPr>
          <a:xfrm>
            <a:off x="7346701" y="4300528"/>
            <a:ext cx="1098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66D112F-0025-7834-6C9F-FD9F183AFE41}"/>
              </a:ext>
            </a:extLst>
          </p:cNvPr>
          <p:cNvSpPr txBox="1"/>
          <p:nvPr/>
        </p:nvSpPr>
        <p:spPr>
          <a:xfrm>
            <a:off x="749998" y="3955105"/>
            <a:ext cx="1465104" cy="646331"/>
          </a:xfrm>
          <a:prstGeom prst="rect">
            <a:avLst/>
          </a:prstGeom>
          <a:noFill/>
        </p:spPr>
        <p:txBody>
          <a:bodyPr wrap="square" rtlCol="0">
            <a:spAutoFit/>
          </a:bodyPr>
          <a:lstStyle/>
          <a:p>
            <a:r>
              <a:rPr lang="en-IN" dirty="0">
                <a:latin typeface="Calibri (Body)"/>
              </a:rPr>
              <a:t> COCO dataset</a:t>
            </a:r>
          </a:p>
        </p:txBody>
      </p:sp>
      <p:sp>
        <p:nvSpPr>
          <p:cNvPr id="31" name="TextBox 30">
            <a:extLst>
              <a:ext uri="{FF2B5EF4-FFF2-40B4-BE49-F238E27FC236}">
                <a16:creationId xmlns:a16="http://schemas.microsoft.com/office/drawing/2014/main" id="{A2C71F26-B377-6219-4471-C84E422A4294}"/>
              </a:ext>
            </a:extLst>
          </p:cNvPr>
          <p:cNvSpPr txBox="1"/>
          <p:nvPr/>
        </p:nvSpPr>
        <p:spPr>
          <a:xfrm>
            <a:off x="3032515" y="3966233"/>
            <a:ext cx="2369959" cy="646331"/>
          </a:xfrm>
          <a:prstGeom prst="rect">
            <a:avLst/>
          </a:prstGeom>
          <a:noFill/>
        </p:spPr>
        <p:txBody>
          <a:bodyPr wrap="square" rtlCol="0">
            <a:spAutoFit/>
          </a:bodyPr>
          <a:lstStyle/>
          <a:p>
            <a:r>
              <a:rPr lang="en-IN" dirty="0">
                <a:latin typeface="Calibri (Body)"/>
              </a:rPr>
              <a:t>Train the DNN </a:t>
            </a:r>
          </a:p>
          <a:p>
            <a:r>
              <a:rPr lang="en-IN" dirty="0">
                <a:latin typeface="Calibri (Body)"/>
              </a:rPr>
              <a:t>      model </a:t>
            </a:r>
          </a:p>
        </p:txBody>
      </p:sp>
      <p:sp>
        <p:nvSpPr>
          <p:cNvPr id="35" name="TextBox 34">
            <a:extLst>
              <a:ext uri="{FF2B5EF4-FFF2-40B4-BE49-F238E27FC236}">
                <a16:creationId xmlns:a16="http://schemas.microsoft.com/office/drawing/2014/main" id="{A8A00A8E-B46B-E060-845E-DC300A20F669}"/>
              </a:ext>
            </a:extLst>
          </p:cNvPr>
          <p:cNvSpPr txBox="1"/>
          <p:nvPr/>
        </p:nvSpPr>
        <p:spPr>
          <a:xfrm>
            <a:off x="5402474" y="4004501"/>
            <a:ext cx="2380517" cy="646331"/>
          </a:xfrm>
          <a:prstGeom prst="rect">
            <a:avLst/>
          </a:prstGeom>
          <a:noFill/>
        </p:spPr>
        <p:txBody>
          <a:bodyPr wrap="square" rtlCol="0">
            <a:spAutoFit/>
          </a:bodyPr>
          <a:lstStyle/>
          <a:p>
            <a:r>
              <a:rPr lang="en-IN" dirty="0"/>
              <a:t>   </a:t>
            </a:r>
            <a:r>
              <a:rPr lang="en-IN" dirty="0">
                <a:latin typeface="Calibri (Body)"/>
              </a:rPr>
              <a:t>Trained DNN </a:t>
            </a:r>
          </a:p>
          <a:p>
            <a:r>
              <a:rPr lang="en-IN" dirty="0">
                <a:latin typeface="Calibri (Body)"/>
              </a:rPr>
              <a:t>          model</a:t>
            </a:r>
          </a:p>
        </p:txBody>
      </p:sp>
      <p:sp>
        <p:nvSpPr>
          <p:cNvPr id="37" name="TextBox 36">
            <a:extLst>
              <a:ext uri="{FF2B5EF4-FFF2-40B4-BE49-F238E27FC236}">
                <a16:creationId xmlns:a16="http://schemas.microsoft.com/office/drawing/2014/main" id="{0011D496-7D4C-DFC8-D2D3-4B7CE613C63C}"/>
              </a:ext>
            </a:extLst>
          </p:cNvPr>
          <p:cNvSpPr txBox="1"/>
          <p:nvPr/>
        </p:nvSpPr>
        <p:spPr>
          <a:xfrm>
            <a:off x="4217494" y="853629"/>
            <a:ext cx="1007470" cy="830997"/>
          </a:xfrm>
          <a:prstGeom prst="rect">
            <a:avLst/>
          </a:prstGeom>
          <a:noFill/>
        </p:spPr>
        <p:txBody>
          <a:bodyPr wrap="square" rtlCol="0">
            <a:spAutoFit/>
          </a:bodyPr>
          <a:lstStyle/>
          <a:p>
            <a:pPr algn="ctr"/>
            <a:r>
              <a:rPr lang="en-IN" sz="2400" dirty="0">
                <a:solidFill>
                  <a:srgbClr val="FF0000"/>
                </a:solidFill>
                <a:latin typeface="Calibri (Body)"/>
              </a:rPr>
              <a:t>Input</a:t>
            </a:r>
          </a:p>
          <a:p>
            <a:pPr algn="ctr"/>
            <a:r>
              <a:rPr lang="en-IN" sz="2400" dirty="0">
                <a:solidFill>
                  <a:srgbClr val="FF0000"/>
                </a:solidFill>
                <a:latin typeface="Calibri (Body)"/>
              </a:rPr>
              <a:t>Video</a:t>
            </a:r>
          </a:p>
        </p:txBody>
      </p:sp>
      <p:sp>
        <p:nvSpPr>
          <p:cNvPr id="43" name="TextBox 42">
            <a:extLst>
              <a:ext uri="{FF2B5EF4-FFF2-40B4-BE49-F238E27FC236}">
                <a16:creationId xmlns:a16="http://schemas.microsoft.com/office/drawing/2014/main" id="{EBC60B84-C6A0-571F-DDE0-2A84A03537A5}"/>
              </a:ext>
            </a:extLst>
          </p:cNvPr>
          <p:cNvSpPr txBox="1"/>
          <p:nvPr/>
        </p:nvSpPr>
        <p:spPr>
          <a:xfrm>
            <a:off x="5517604" y="2597044"/>
            <a:ext cx="2465556" cy="646331"/>
          </a:xfrm>
          <a:prstGeom prst="rect">
            <a:avLst/>
          </a:prstGeom>
          <a:noFill/>
        </p:spPr>
        <p:txBody>
          <a:bodyPr wrap="square" rtlCol="0">
            <a:spAutoFit/>
          </a:bodyPr>
          <a:lstStyle/>
          <a:p>
            <a:r>
              <a:rPr lang="en-IN" dirty="0">
                <a:latin typeface="Calibri (Body)"/>
              </a:rPr>
              <a:t> Read frame by </a:t>
            </a:r>
          </a:p>
          <a:p>
            <a:r>
              <a:rPr lang="en-IN" dirty="0">
                <a:latin typeface="Calibri (Body)"/>
              </a:rPr>
              <a:t>frame by OpenCV</a:t>
            </a:r>
          </a:p>
        </p:txBody>
      </p:sp>
      <p:sp>
        <p:nvSpPr>
          <p:cNvPr id="50" name="TextBox 49">
            <a:extLst>
              <a:ext uri="{FF2B5EF4-FFF2-40B4-BE49-F238E27FC236}">
                <a16:creationId xmlns:a16="http://schemas.microsoft.com/office/drawing/2014/main" id="{7FD8F6C9-F080-C045-DD1E-12E21307DEE9}"/>
              </a:ext>
            </a:extLst>
          </p:cNvPr>
          <p:cNvSpPr txBox="1"/>
          <p:nvPr/>
        </p:nvSpPr>
        <p:spPr>
          <a:xfrm>
            <a:off x="8486374" y="4960745"/>
            <a:ext cx="3440275" cy="1015663"/>
          </a:xfrm>
          <a:prstGeom prst="rect">
            <a:avLst/>
          </a:prstGeom>
          <a:noFill/>
        </p:spPr>
        <p:txBody>
          <a:bodyPr wrap="square" rtlCol="0">
            <a:spAutoFit/>
          </a:bodyPr>
          <a:lstStyle/>
          <a:p>
            <a:pPr algn="ctr"/>
            <a:r>
              <a:rPr lang="en-IN" sz="2000" dirty="0">
                <a:solidFill>
                  <a:srgbClr val="FF0000"/>
                </a:solidFill>
              </a:rPr>
              <a:t>Detect the vehicle</a:t>
            </a:r>
          </a:p>
          <a:p>
            <a:pPr algn="ctr"/>
            <a:r>
              <a:rPr lang="en-IN" sz="2000" dirty="0">
                <a:solidFill>
                  <a:srgbClr val="FF0000"/>
                </a:solidFill>
              </a:rPr>
              <a:t>   and draw box </a:t>
            </a:r>
          </a:p>
          <a:p>
            <a:pPr algn="ctr"/>
            <a:r>
              <a:rPr lang="en-IN" sz="2000" dirty="0">
                <a:solidFill>
                  <a:srgbClr val="FF0000"/>
                </a:solidFill>
              </a:rPr>
              <a:t>around the vehicle</a:t>
            </a:r>
          </a:p>
        </p:txBody>
      </p:sp>
      <p:pic>
        <p:nvPicPr>
          <p:cNvPr id="51" name="Picture 50">
            <a:extLst>
              <a:ext uri="{FF2B5EF4-FFF2-40B4-BE49-F238E27FC236}">
                <a16:creationId xmlns:a16="http://schemas.microsoft.com/office/drawing/2014/main" id="{846227A8-FD98-A5C9-E36F-DAF442861AB8}"/>
              </a:ext>
            </a:extLst>
          </p:cNvPr>
          <p:cNvPicPr>
            <a:picLocks noChangeAspect="1"/>
          </p:cNvPicPr>
          <p:nvPr/>
        </p:nvPicPr>
        <p:blipFill rotWithShape="1">
          <a:blip r:embed="rId2">
            <a:extLst>
              <a:ext uri="{28A0092B-C50C-407E-A947-70E740481C1C}">
                <a14:useLocalDpi xmlns:a14="http://schemas.microsoft.com/office/drawing/2010/main" val="0"/>
              </a:ext>
            </a:extLst>
          </a:blip>
          <a:srcRect l="12444" r="6478"/>
          <a:stretch/>
        </p:blipFill>
        <p:spPr>
          <a:xfrm>
            <a:off x="8486374" y="3095198"/>
            <a:ext cx="3191961" cy="1864824"/>
          </a:xfrm>
          <a:prstGeom prst="rect">
            <a:avLst/>
          </a:prstGeom>
        </p:spPr>
      </p:pic>
      <p:pic>
        <p:nvPicPr>
          <p:cNvPr id="4" name="Picture 3">
            <a:extLst>
              <a:ext uri="{FF2B5EF4-FFF2-40B4-BE49-F238E27FC236}">
                <a16:creationId xmlns:a16="http://schemas.microsoft.com/office/drawing/2014/main" id="{41C0F574-AE12-5D11-1B6F-D93D8DE78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143" y="574939"/>
            <a:ext cx="1868557" cy="134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684438"/>
      </p:ext>
    </p:extLst>
  </p:cSld>
  <p:clrMapOvr>
    <a:masterClrMapping/>
  </p:clrMapOvr>
  <p:transition spd="slow">
    <p:wipe/>
  </p:transition>
</p:sld>
</file>

<file path=ppt/theme/theme1.xml><?xml version="1.0" encoding="utf-8"?>
<a:theme xmlns:a="http://schemas.openxmlformats.org/drawingml/2006/main" name="Gallery">
  <a:themeElements>
    <a:clrScheme name="Custom 1">
      <a:dk1>
        <a:sysClr val="windowText" lastClr="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2357</TotalTime>
  <Words>1015</Words>
  <Application>Microsoft Office PowerPoint</Application>
  <PresentationFormat>Widescreen</PresentationFormat>
  <Paragraphs>121</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(Body)</vt:lpstr>
      <vt:lpstr>Gill Sans MT</vt:lpstr>
      <vt:lpstr>Metrophobic</vt:lpstr>
      <vt:lpstr>Wingdings</vt:lpstr>
      <vt:lpstr>Gallery</vt:lpstr>
      <vt:lpstr>PowerPoint Presentation</vt:lpstr>
      <vt:lpstr>INTRODUCTION</vt:lpstr>
      <vt:lpstr> NEED FOR VEHICLE DETECTION</vt:lpstr>
      <vt:lpstr>                                         SOCIAL IMPACTS</vt:lpstr>
      <vt:lpstr> EXISTING SYSTEM</vt:lpstr>
      <vt:lpstr>                                       PROBLEM STATEMENT</vt:lpstr>
      <vt:lpstr> 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Speed Detection in surveillance camera using Image Processing</dc:title>
  <dc:creator>Senthil nayagan</dc:creator>
  <cp:lastModifiedBy>Ajay csk</cp:lastModifiedBy>
  <cp:revision>74</cp:revision>
  <dcterms:created xsi:type="dcterms:W3CDTF">2023-02-02T13:21:35Z</dcterms:created>
  <dcterms:modified xsi:type="dcterms:W3CDTF">2023-04-20T17:46:03Z</dcterms:modified>
</cp:coreProperties>
</file>